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Lst>
  <p:sldSz cy="5143500" cx="9144000"/>
  <p:notesSz cx="6858000" cy="9144000"/>
  <p:embeddedFontLst>
    <p:embeddedFont>
      <p:font typeface="Raleway"/>
      <p:regular r:id="rId132"/>
      <p:bold r:id="rId133"/>
      <p:italic r:id="rId134"/>
      <p:boldItalic r:id="rId135"/>
    </p:embeddedFont>
    <p:embeddedFont>
      <p:font typeface="Lato"/>
      <p:regular r:id="rId136"/>
      <p:bold r:id="rId137"/>
      <p:italic r:id="rId138"/>
      <p:boldItalic r:id="rId1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C1714F1-9293-485F-8C24-338D49404681}">
  <a:tblStyle styleId="{AC1714F1-9293-485F-8C24-338D4940468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font" Target="fonts/Lato-boldItalic.fntdata"/><Relationship Id="rId138" Type="http://schemas.openxmlformats.org/officeDocument/2006/relationships/font" Target="fonts/Lato-italic.fntdata"/><Relationship Id="rId137" Type="http://schemas.openxmlformats.org/officeDocument/2006/relationships/font" Target="fonts/Lato-bold.fntdata"/><Relationship Id="rId132" Type="http://schemas.openxmlformats.org/officeDocument/2006/relationships/font" Target="fonts/Raleway-regular.fntdata"/><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font" Target="fonts/Lato-regular.fntdata"/><Relationship Id="rId135" Type="http://schemas.openxmlformats.org/officeDocument/2006/relationships/font" Target="fonts/Raleway-boldItalic.fntdata"/><Relationship Id="rId134" Type="http://schemas.openxmlformats.org/officeDocument/2006/relationships/font" Target="fonts/Raleway-italic.fntdata"/><Relationship Id="rId133" Type="http://schemas.openxmlformats.org/officeDocument/2006/relationships/font" Target="fonts/Raleway-bold.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6f044082f2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6f044082f2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252525"/>
              </a:buClr>
              <a:buSzPts val="1500"/>
              <a:buFont typeface="Times New Roman"/>
              <a:buChar char="●"/>
            </a:pPr>
            <a:r>
              <a:rPr b="1" lang="nl" sz="1500">
                <a:solidFill>
                  <a:srgbClr val="252525"/>
                </a:solidFill>
                <a:latin typeface="Times New Roman"/>
                <a:ea typeface="Times New Roman"/>
                <a:cs typeface="Times New Roman"/>
                <a:sym typeface="Times New Roman"/>
              </a:rPr>
              <a:t>Viewpoint variation</a:t>
            </a:r>
            <a:r>
              <a:rPr lang="nl" sz="1500">
                <a:solidFill>
                  <a:srgbClr val="252525"/>
                </a:solidFill>
                <a:latin typeface="Times New Roman"/>
                <a:ea typeface="Times New Roman"/>
                <a:cs typeface="Times New Roman"/>
                <a:sym typeface="Times New Roman"/>
              </a:rPr>
              <a:t>. A single instance of an object can be oriented in many ways with respect to the camera.</a:t>
            </a:r>
            <a:endParaRPr sz="1500">
              <a:solidFill>
                <a:srgbClr val="252525"/>
              </a:solidFill>
              <a:latin typeface="Times New Roman"/>
              <a:ea typeface="Times New Roman"/>
              <a:cs typeface="Times New Roman"/>
              <a:sym typeface="Times New Roman"/>
            </a:endParaRPr>
          </a:p>
          <a:p>
            <a:pPr indent="-323850" lvl="0" marL="457200" rtl="0" algn="l">
              <a:lnSpc>
                <a:spcPct val="115000"/>
              </a:lnSpc>
              <a:spcBef>
                <a:spcPts val="0"/>
              </a:spcBef>
              <a:spcAft>
                <a:spcPts val="0"/>
              </a:spcAft>
              <a:buClr>
                <a:srgbClr val="252525"/>
              </a:buClr>
              <a:buSzPts val="1500"/>
              <a:buFont typeface="Times New Roman"/>
              <a:buChar char="●"/>
            </a:pPr>
            <a:r>
              <a:rPr b="1" lang="nl" sz="1500">
                <a:solidFill>
                  <a:srgbClr val="252525"/>
                </a:solidFill>
                <a:latin typeface="Times New Roman"/>
                <a:ea typeface="Times New Roman"/>
                <a:cs typeface="Times New Roman"/>
                <a:sym typeface="Times New Roman"/>
              </a:rPr>
              <a:t>Illumination conditions</a:t>
            </a:r>
            <a:r>
              <a:rPr lang="nl" sz="1500">
                <a:solidFill>
                  <a:srgbClr val="252525"/>
                </a:solidFill>
                <a:latin typeface="Times New Roman"/>
                <a:ea typeface="Times New Roman"/>
                <a:cs typeface="Times New Roman"/>
                <a:sym typeface="Times New Roman"/>
              </a:rPr>
              <a:t>. The effects of illumination are drastic on the pixel level.</a:t>
            </a:r>
            <a:endParaRPr sz="1500">
              <a:solidFill>
                <a:srgbClr val="252525"/>
              </a:solidFill>
              <a:latin typeface="Times New Roman"/>
              <a:ea typeface="Times New Roman"/>
              <a:cs typeface="Times New Roman"/>
              <a:sym typeface="Times New Roman"/>
            </a:endParaRPr>
          </a:p>
          <a:p>
            <a:pPr indent="-323850" lvl="0" marL="457200" rtl="0" algn="l">
              <a:lnSpc>
                <a:spcPct val="115000"/>
              </a:lnSpc>
              <a:spcBef>
                <a:spcPts val="0"/>
              </a:spcBef>
              <a:spcAft>
                <a:spcPts val="0"/>
              </a:spcAft>
              <a:buClr>
                <a:srgbClr val="252525"/>
              </a:buClr>
              <a:buSzPts val="1500"/>
              <a:buFont typeface="Times New Roman"/>
              <a:buChar char="●"/>
            </a:pPr>
            <a:r>
              <a:rPr b="1" lang="nl" sz="1500">
                <a:solidFill>
                  <a:srgbClr val="252525"/>
                </a:solidFill>
                <a:latin typeface="Times New Roman"/>
                <a:ea typeface="Times New Roman"/>
                <a:cs typeface="Times New Roman"/>
                <a:sym typeface="Times New Roman"/>
              </a:rPr>
              <a:t>Occlusion</a:t>
            </a:r>
            <a:r>
              <a:rPr lang="nl" sz="1500">
                <a:solidFill>
                  <a:srgbClr val="252525"/>
                </a:solidFill>
                <a:latin typeface="Times New Roman"/>
                <a:ea typeface="Times New Roman"/>
                <a:cs typeface="Times New Roman"/>
                <a:sym typeface="Times New Roman"/>
              </a:rPr>
              <a:t>. The objects of interest can be occluded. Sometimes only a small portion of an object (as little as few pixels) could be visible.</a:t>
            </a:r>
            <a:endParaRPr sz="1500">
              <a:solidFill>
                <a:srgbClr val="252525"/>
              </a:solidFill>
              <a:latin typeface="Times New Roman"/>
              <a:ea typeface="Times New Roman"/>
              <a:cs typeface="Times New Roman"/>
              <a:sym typeface="Times New Roman"/>
            </a:endParaRPr>
          </a:p>
          <a:p>
            <a:pPr indent="-323850" lvl="0" marL="457200" rtl="0" algn="l">
              <a:lnSpc>
                <a:spcPct val="115000"/>
              </a:lnSpc>
              <a:spcBef>
                <a:spcPts val="0"/>
              </a:spcBef>
              <a:spcAft>
                <a:spcPts val="0"/>
              </a:spcAft>
              <a:buClr>
                <a:srgbClr val="252525"/>
              </a:buClr>
              <a:buSzPts val="1500"/>
              <a:buFont typeface="Times New Roman"/>
              <a:buChar char="●"/>
            </a:pPr>
            <a:r>
              <a:rPr b="1" lang="nl" sz="1500">
                <a:solidFill>
                  <a:srgbClr val="252525"/>
                </a:solidFill>
                <a:latin typeface="Times New Roman"/>
                <a:ea typeface="Times New Roman"/>
                <a:cs typeface="Times New Roman"/>
                <a:sym typeface="Times New Roman"/>
              </a:rPr>
              <a:t>Background clutter</a:t>
            </a:r>
            <a:r>
              <a:rPr lang="nl" sz="1500">
                <a:solidFill>
                  <a:srgbClr val="252525"/>
                </a:solidFill>
                <a:latin typeface="Times New Roman"/>
                <a:ea typeface="Times New Roman"/>
                <a:cs typeface="Times New Roman"/>
                <a:sym typeface="Times New Roman"/>
              </a:rPr>
              <a:t>. The objects of interest may </a:t>
            </a:r>
            <a:r>
              <a:rPr i="1" lang="nl" sz="1500">
                <a:solidFill>
                  <a:srgbClr val="252525"/>
                </a:solidFill>
                <a:latin typeface="Times New Roman"/>
                <a:ea typeface="Times New Roman"/>
                <a:cs typeface="Times New Roman"/>
                <a:sym typeface="Times New Roman"/>
              </a:rPr>
              <a:t>blend </a:t>
            </a:r>
            <a:r>
              <a:rPr lang="nl" sz="1500">
                <a:solidFill>
                  <a:srgbClr val="252525"/>
                </a:solidFill>
                <a:latin typeface="Times New Roman"/>
                <a:ea typeface="Times New Roman"/>
                <a:cs typeface="Times New Roman"/>
                <a:sym typeface="Times New Roman"/>
              </a:rPr>
              <a:t>into their environment, making them hard to identify.</a:t>
            </a:r>
            <a:endParaRPr sz="1500">
              <a:solidFill>
                <a:srgbClr val="252525"/>
              </a:solidFill>
              <a:latin typeface="Times New Roman"/>
              <a:ea typeface="Times New Roman"/>
              <a:cs typeface="Times New Roman"/>
              <a:sym typeface="Times New Roman"/>
            </a:endParaRPr>
          </a:p>
          <a:p>
            <a:pPr indent="-323850" lvl="0" marL="457200" rtl="0" algn="l">
              <a:lnSpc>
                <a:spcPct val="115000"/>
              </a:lnSpc>
              <a:spcBef>
                <a:spcPts val="0"/>
              </a:spcBef>
              <a:spcAft>
                <a:spcPts val="0"/>
              </a:spcAft>
              <a:buClr>
                <a:srgbClr val="252525"/>
              </a:buClr>
              <a:buSzPts val="1500"/>
              <a:buFont typeface="Times New Roman"/>
              <a:buChar char="●"/>
            </a:pPr>
            <a:r>
              <a:rPr b="1" lang="nl" sz="1500">
                <a:solidFill>
                  <a:srgbClr val="252525"/>
                </a:solidFill>
                <a:latin typeface="Times New Roman"/>
                <a:ea typeface="Times New Roman"/>
                <a:cs typeface="Times New Roman"/>
                <a:sym typeface="Times New Roman"/>
              </a:rPr>
              <a:t>Appearance change</a:t>
            </a:r>
            <a:r>
              <a:rPr lang="nl" sz="1500">
                <a:solidFill>
                  <a:srgbClr val="252525"/>
                </a:solidFill>
                <a:latin typeface="Times New Roman"/>
                <a:ea typeface="Times New Roman"/>
                <a:cs typeface="Times New Roman"/>
                <a:sym typeface="Times New Roman"/>
              </a:rPr>
              <a:t>. The classes of interest can often be relatively broad, such as </a:t>
            </a:r>
            <a:r>
              <a:rPr i="1" lang="nl" sz="1500">
                <a:solidFill>
                  <a:srgbClr val="252525"/>
                </a:solidFill>
                <a:latin typeface="Times New Roman"/>
                <a:ea typeface="Times New Roman"/>
                <a:cs typeface="Times New Roman"/>
                <a:sym typeface="Times New Roman"/>
              </a:rPr>
              <a:t>chair</a:t>
            </a:r>
            <a:r>
              <a:rPr lang="nl" sz="1500">
                <a:solidFill>
                  <a:srgbClr val="252525"/>
                </a:solidFill>
                <a:latin typeface="Times New Roman"/>
                <a:ea typeface="Times New Roman"/>
                <a:cs typeface="Times New Roman"/>
                <a:sym typeface="Times New Roman"/>
              </a:rPr>
              <a:t>. There are many different types of these objects, each with their own appearance.</a:t>
            </a:r>
            <a:endParaRPr sz="1500">
              <a:solidFill>
                <a:srgbClr val="252525"/>
              </a:solidFill>
              <a:latin typeface="Times New Roman"/>
              <a:ea typeface="Times New Roman"/>
              <a:cs typeface="Times New Roman"/>
              <a:sym typeface="Times New Roman"/>
            </a:endParaRPr>
          </a:p>
          <a:p>
            <a:pPr indent="-323850" lvl="0" marL="457200" rtl="0" algn="l">
              <a:lnSpc>
                <a:spcPct val="115000"/>
              </a:lnSpc>
              <a:spcBef>
                <a:spcPts val="0"/>
              </a:spcBef>
              <a:spcAft>
                <a:spcPts val="0"/>
              </a:spcAft>
              <a:buClr>
                <a:srgbClr val="252525"/>
              </a:buClr>
              <a:buSzPts val="1500"/>
              <a:buFont typeface="Times New Roman"/>
              <a:buChar char="●"/>
            </a:pPr>
            <a:r>
              <a:rPr b="1" lang="nl" sz="1500">
                <a:solidFill>
                  <a:srgbClr val="252525"/>
                </a:solidFill>
                <a:latin typeface="Times New Roman"/>
                <a:ea typeface="Times New Roman"/>
                <a:cs typeface="Times New Roman"/>
                <a:sym typeface="Times New Roman"/>
              </a:rPr>
              <a:t>Scale variation</a:t>
            </a:r>
            <a:r>
              <a:rPr lang="nl" sz="1500">
                <a:solidFill>
                  <a:srgbClr val="252525"/>
                </a:solidFill>
                <a:latin typeface="Times New Roman"/>
                <a:ea typeface="Times New Roman"/>
                <a:cs typeface="Times New Roman"/>
                <a:sym typeface="Times New Roman"/>
              </a:rPr>
              <a:t>. Visual classes often exhibit variation in their size (size in the real world, not only in terms of their extent in the image).</a:t>
            </a:r>
            <a:endParaRPr sz="1500">
              <a:solidFill>
                <a:srgbClr val="252525"/>
              </a:solidFill>
              <a:latin typeface="Times New Roman"/>
              <a:ea typeface="Times New Roman"/>
              <a:cs typeface="Times New Roman"/>
              <a:sym typeface="Times New Roman"/>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3" name="Shape 973"/>
        <p:cNvGrpSpPr/>
        <p:nvPr/>
      </p:nvGrpSpPr>
      <p:grpSpPr>
        <a:xfrm>
          <a:off x="0" y="0"/>
          <a:ext cx="0" cy="0"/>
          <a:chOff x="0" y="0"/>
          <a:chExt cx="0" cy="0"/>
        </a:xfrm>
      </p:grpSpPr>
      <p:sp>
        <p:nvSpPr>
          <p:cNvPr id="974" name="Google Shape;974;g7e1944af7c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7e1944af7c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0" name="Shape 980"/>
        <p:cNvGrpSpPr/>
        <p:nvPr/>
      </p:nvGrpSpPr>
      <p:grpSpPr>
        <a:xfrm>
          <a:off x="0" y="0"/>
          <a:ext cx="0" cy="0"/>
          <a:chOff x="0" y="0"/>
          <a:chExt cx="0" cy="0"/>
        </a:xfrm>
      </p:grpSpPr>
      <p:sp>
        <p:nvSpPr>
          <p:cNvPr id="981" name="Google Shape;981;g7e1944af7c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7e1944af7c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7" name="Shape 987"/>
        <p:cNvGrpSpPr/>
        <p:nvPr/>
      </p:nvGrpSpPr>
      <p:grpSpPr>
        <a:xfrm>
          <a:off x="0" y="0"/>
          <a:ext cx="0" cy="0"/>
          <a:chOff x="0" y="0"/>
          <a:chExt cx="0" cy="0"/>
        </a:xfrm>
      </p:grpSpPr>
      <p:sp>
        <p:nvSpPr>
          <p:cNvPr id="988" name="Google Shape;988;g7e1944af7c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7e1944af7c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4" name="Shape 994"/>
        <p:cNvGrpSpPr/>
        <p:nvPr/>
      </p:nvGrpSpPr>
      <p:grpSpPr>
        <a:xfrm>
          <a:off x="0" y="0"/>
          <a:ext cx="0" cy="0"/>
          <a:chOff x="0" y="0"/>
          <a:chExt cx="0" cy="0"/>
        </a:xfrm>
      </p:grpSpPr>
      <p:sp>
        <p:nvSpPr>
          <p:cNvPr id="995" name="Google Shape;995;g7e1944af7c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7e1944af7c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1" name="Shape 1001"/>
        <p:cNvGrpSpPr/>
        <p:nvPr/>
      </p:nvGrpSpPr>
      <p:grpSpPr>
        <a:xfrm>
          <a:off x="0" y="0"/>
          <a:ext cx="0" cy="0"/>
          <a:chOff x="0" y="0"/>
          <a:chExt cx="0" cy="0"/>
        </a:xfrm>
      </p:grpSpPr>
      <p:sp>
        <p:nvSpPr>
          <p:cNvPr id="1002" name="Google Shape;1002;g7e1944af7c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7e1944af7c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8" name="Shape 1008"/>
        <p:cNvGrpSpPr/>
        <p:nvPr/>
      </p:nvGrpSpPr>
      <p:grpSpPr>
        <a:xfrm>
          <a:off x="0" y="0"/>
          <a:ext cx="0" cy="0"/>
          <a:chOff x="0" y="0"/>
          <a:chExt cx="0" cy="0"/>
        </a:xfrm>
      </p:grpSpPr>
      <p:sp>
        <p:nvSpPr>
          <p:cNvPr id="1009" name="Google Shape;1009;g7e1944af7c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7e1944af7c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6" name="Shape 1016"/>
        <p:cNvGrpSpPr/>
        <p:nvPr/>
      </p:nvGrpSpPr>
      <p:grpSpPr>
        <a:xfrm>
          <a:off x="0" y="0"/>
          <a:ext cx="0" cy="0"/>
          <a:chOff x="0" y="0"/>
          <a:chExt cx="0" cy="0"/>
        </a:xfrm>
      </p:grpSpPr>
      <p:sp>
        <p:nvSpPr>
          <p:cNvPr id="1017" name="Google Shape;1017;g7e1944af7c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7e1944af7c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4" name="Shape 1024"/>
        <p:cNvGrpSpPr/>
        <p:nvPr/>
      </p:nvGrpSpPr>
      <p:grpSpPr>
        <a:xfrm>
          <a:off x="0" y="0"/>
          <a:ext cx="0" cy="0"/>
          <a:chOff x="0" y="0"/>
          <a:chExt cx="0" cy="0"/>
        </a:xfrm>
      </p:grpSpPr>
      <p:sp>
        <p:nvSpPr>
          <p:cNvPr id="1025" name="Google Shape;1025;g7e1944af7c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7e1944af7c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2" name="Shape 1032"/>
        <p:cNvGrpSpPr/>
        <p:nvPr/>
      </p:nvGrpSpPr>
      <p:grpSpPr>
        <a:xfrm>
          <a:off x="0" y="0"/>
          <a:ext cx="0" cy="0"/>
          <a:chOff x="0" y="0"/>
          <a:chExt cx="0" cy="0"/>
        </a:xfrm>
      </p:grpSpPr>
      <p:sp>
        <p:nvSpPr>
          <p:cNvPr id="1033" name="Google Shape;1033;g7e1944af7c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7e1944af7c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1" name="Shape 1041"/>
        <p:cNvGrpSpPr/>
        <p:nvPr/>
      </p:nvGrpSpPr>
      <p:grpSpPr>
        <a:xfrm>
          <a:off x="0" y="0"/>
          <a:ext cx="0" cy="0"/>
          <a:chOff x="0" y="0"/>
          <a:chExt cx="0" cy="0"/>
        </a:xfrm>
      </p:grpSpPr>
      <p:sp>
        <p:nvSpPr>
          <p:cNvPr id="1042" name="Google Shape;1042;g7e1944af7c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7e1944af7c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6f044082f2_0_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6f044082f2_0_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8" name="Shape 1048"/>
        <p:cNvGrpSpPr/>
        <p:nvPr/>
      </p:nvGrpSpPr>
      <p:grpSpPr>
        <a:xfrm>
          <a:off x="0" y="0"/>
          <a:ext cx="0" cy="0"/>
          <a:chOff x="0" y="0"/>
          <a:chExt cx="0" cy="0"/>
        </a:xfrm>
      </p:grpSpPr>
      <p:sp>
        <p:nvSpPr>
          <p:cNvPr id="1049" name="Google Shape;1049;g7e1944af7c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7e1944af7c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5" name="Shape 1055"/>
        <p:cNvGrpSpPr/>
        <p:nvPr/>
      </p:nvGrpSpPr>
      <p:grpSpPr>
        <a:xfrm>
          <a:off x="0" y="0"/>
          <a:ext cx="0" cy="0"/>
          <a:chOff x="0" y="0"/>
          <a:chExt cx="0" cy="0"/>
        </a:xfrm>
      </p:grpSpPr>
      <p:sp>
        <p:nvSpPr>
          <p:cNvPr id="1056" name="Google Shape;1056;g7e1faab431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7e1faab431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3" name="Shape 1063"/>
        <p:cNvGrpSpPr/>
        <p:nvPr/>
      </p:nvGrpSpPr>
      <p:grpSpPr>
        <a:xfrm>
          <a:off x="0" y="0"/>
          <a:ext cx="0" cy="0"/>
          <a:chOff x="0" y="0"/>
          <a:chExt cx="0" cy="0"/>
        </a:xfrm>
      </p:grpSpPr>
      <p:sp>
        <p:nvSpPr>
          <p:cNvPr id="1064" name="Google Shape;1064;g7e1faab431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7e1faab431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1" name="Shape 1071"/>
        <p:cNvGrpSpPr/>
        <p:nvPr/>
      </p:nvGrpSpPr>
      <p:grpSpPr>
        <a:xfrm>
          <a:off x="0" y="0"/>
          <a:ext cx="0" cy="0"/>
          <a:chOff x="0" y="0"/>
          <a:chExt cx="0" cy="0"/>
        </a:xfrm>
      </p:grpSpPr>
      <p:sp>
        <p:nvSpPr>
          <p:cNvPr id="1072" name="Google Shape;1072;g6f1c5bd92c_1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6f1c5bd92c_1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7" name="Shape 1077"/>
        <p:cNvGrpSpPr/>
        <p:nvPr/>
      </p:nvGrpSpPr>
      <p:grpSpPr>
        <a:xfrm>
          <a:off x="0" y="0"/>
          <a:ext cx="0" cy="0"/>
          <a:chOff x="0" y="0"/>
          <a:chExt cx="0" cy="0"/>
        </a:xfrm>
      </p:grpSpPr>
      <p:sp>
        <p:nvSpPr>
          <p:cNvPr id="1078" name="Google Shape;1078;g6f1c5bd92c_1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6f1c5bd92c_1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4" name="Shape 1084"/>
        <p:cNvGrpSpPr/>
        <p:nvPr/>
      </p:nvGrpSpPr>
      <p:grpSpPr>
        <a:xfrm>
          <a:off x="0" y="0"/>
          <a:ext cx="0" cy="0"/>
          <a:chOff x="0" y="0"/>
          <a:chExt cx="0" cy="0"/>
        </a:xfrm>
      </p:grpSpPr>
      <p:sp>
        <p:nvSpPr>
          <p:cNvPr id="1085" name="Google Shape;1085;g6f1c5bd92c_1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6f1c5bd92c_1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2" name="Shape 1092"/>
        <p:cNvGrpSpPr/>
        <p:nvPr/>
      </p:nvGrpSpPr>
      <p:grpSpPr>
        <a:xfrm>
          <a:off x="0" y="0"/>
          <a:ext cx="0" cy="0"/>
          <a:chOff x="0" y="0"/>
          <a:chExt cx="0" cy="0"/>
        </a:xfrm>
      </p:grpSpPr>
      <p:sp>
        <p:nvSpPr>
          <p:cNvPr id="1093" name="Google Shape;1093;g6f1c5bd92c_1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6f1c5bd92c_1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9" name="Shape 1099"/>
        <p:cNvGrpSpPr/>
        <p:nvPr/>
      </p:nvGrpSpPr>
      <p:grpSpPr>
        <a:xfrm>
          <a:off x="0" y="0"/>
          <a:ext cx="0" cy="0"/>
          <a:chOff x="0" y="0"/>
          <a:chExt cx="0" cy="0"/>
        </a:xfrm>
      </p:grpSpPr>
      <p:sp>
        <p:nvSpPr>
          <p:cNvPr id="1100" name="Google Shape;1100;g6f1c5bd92c_1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6f1c5bd92c_1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6" name="Shape 1106"/>
        <p:cNvGrpSpPr/>
        <p:nvPr/>
      </p:nvGrpSpPr>
      <p:grpSpPr>
        <a:xfrm>
          <a:off x="0" y="0"/>
          <a:ext cx="0" cy="0"/>
          <a:chOff x="0" y="0"/>
          <a:chExt cx="0" cy="0"/>
        </a:xfrm>
      </p:grpSpPr>
      <p:sp>
        <p:nvSpPr>
          <p:cNvPr id="1107" name="Google Shape;1107;g6f1c5bd92c_1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6f1c5bd92c_1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3" name="Shape 1113"/>
        <p:cNvGrpSpPr/>
        <p:nvPr/>
      </p:nvGrpSpPr>
      <p:grpSpPr>
        <a:xfrm>
          <a:off x="0" y="0"/>
          <a:ext cx="0" cy="0"/>
          <a:chOff x="0" y="0"/>
          <a:chExt cx="0" cy="0"/>
        </a:xfrm>
      </p:grpSpPr>
      <p:sp>
        <p:nvSpPr>
          <p:cNvPr id="1114" name="Google Shape;1114;g6f1c5bd92c_1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6f1c5bd92c_1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Log loss: Hoe dichterbij een verkeerde waarde, hoe hoger de penalty.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6f044082f2_0_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6f044082f2_0_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4" name="Shape 1124"/>
        <p:cNvGrpSpPr/>
        <p:nvPr/>
      </p:nvGrpSpPr>
      <p:grpSpPr>
        <a:xfrm>
          <a:off x="0" y="0"/>
          <a:ext cx="0" cy="0"/>
          <a:chOff x="0" y="0"/>
          <a:chExt cx="0" cy="0"/>
        </a:xfrm>
      </p:grpSpPr>
      <p:sp>
        <p:nvSpPr>
          <p:cNvPr id="1125" name="Google Shape;1125;g7e1faab431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7e1faab431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4" name="Shape 1134"/>
        <p:cNvGrpSpPr/>
        <p:nvPr/>
      </p:nvGrpSpPr>
      <p:grpSpPr>
        <a:xfrm>
          <a:off x="0" y="0"/>
          <a:ext cx="0" cy="0"/>
          <a:chOff x="0" y="0"/>
          <a:chExt cx="0" cy="0"/>
        </a:xfrm>
      </p:grpSpPr>
      <p:sp>
        <p:nvSpPr>
          <p:cNvPr id="1135" name="Google Shape;1135;g7e1944af7c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7e1944af7c_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0" name="Shape 1140"/>
        <p:cNvGrpSpPr/>
        <p:nvPr/>
      </p:nvGrpSpPr>
      <p:grpSpPr>
        <a:xfrm>
          <a:off x="0" y="0"/>
          <a:ext cx="0" cy="0"/>
          <a:chOff x="0" y="0"/>
          <a:chExt cx="0" cy="0"/>
        </a:xfrm>
      </p:grpSpPr>
      <p:sp>
        <p:nvSpPr>
          <p:cNvPr id="1141" name="Google Shape;1141;g7e1944af7c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7e1944af7c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7" name="Shape 1147"/>
        <p:cNvGrpSpPr/>
        <p:nvPr/>
      </p:nvGrpSpPr>
      <p:grpSpPr>
        <a:xfrm>
          <a:off x="0" y="0"/>
          <a:ext cx="0" cy="0"/>
          <a:chOff x="0" y="0"/>
          <a:chExt cx="0" cy="0"/>
        </a:xfrm>
      </p:grpSpPr>
      <p:sp>
        <p:nvSpPr>
          <p:cNvPr id="1148" name="Google Shape;1148;g7e1faab431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7e1faab431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6" name="Shape 1156"/>
        <p:cNvGrpSpPr/>
        <p:nvPr/>
      </p:nvGrpSpPr>
      <p:grpSpPr>
        <a:xfrm>
          <a:off x="0" y="0"/>
          <a:ext cx="0" cy="0"/>
          <a:chOff x="0" y="0"/>
          <a:chExt cx="0" cy="0"/>
        </a:xfrm>
      </p:grpSpPr>
      <p:sp>
        <p:nvSpPr>
          <p:cNvPr id="1157" name="Google Shape;1157;g7e1faab431_1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7e1faab431_1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4" name="Shape 1164"/>
        <p:cNvGrpSpPr/>
        <p:nvPr/>
      </p:nvGrpSpPr>
      <p:grpSpPr>
        <a:xfrm>
          <a:off x="0" y="0"/>
          <a:ext cx="0" cy="0"/>
          <a:chOff x="0" y="0"/>
          <a:chExt cx="0" cy="0"/>
        </a:xfrm>
      </p:grpSpPr>
      <p:sp>
        <p:nvSpPr>
          <p:cNvPr id="1165" name="Google Shape;1165;g7e1944af7c_1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7e1944af7c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6f135cd219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6f135cd219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6f135cd219_3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6f135cd219_3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6f135cd219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6f135cd219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6f135cd219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6f135cd219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6f135cd219_3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6f135cd219_3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6f135cd219_3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6f135cd219_3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6f135cd219_3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6f135cd219_3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6f044082f2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6f044082f2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6f135cd219_3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6f135cd219_3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6f135cd219_3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6f135cd219_3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6f135cd219_3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6f135cd219_3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6f135cd219_3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6f135cd219_3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6f135cd219_3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6f135cd219_3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6f135cd219_3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6f135cd219_3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6f135cd219_3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6f135cd219_3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6f135cd219_3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6f135cd219_3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6f135cd219_3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6f135cd219_3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6f1c5bd92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6f1c5bd92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6f044082f2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6f044082f2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6f1c5bd92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6f1c5bd92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6f1c5bd92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6f1c5bd92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6f1c5bd92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6f1c5bd92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6f1c5bd92c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6f1c5bd92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6f135cd219_2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6f135cd219_2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A kernel slides across the input feature map. At each location, the product between each element of the kernel and the input element it overlaps is computed, the results are summed up to obtain the output in the current location. The final outputs of this procedure are called output feature maps. If there are multiple input feature maps, the kernel will have to be 3D, or each of the feature maps will be convolved with a distinct kernel and the </a:t>
            </a:r>
            <a:r>
              <a:rPr lang="nl"/>
              <a:t>resulting</a:t>
            </a:r>
            <a:r>
              <a:rPr lang="nl"/>
              <a:t> feature maps will be summed up </a:t>
            </a:r>
            <a:r>
              <a:rPr lang="nl"/>
              <a:t>elementwise</a:t>
            </a:r>
            <a:r>
              <a:rPr lang="nl"/>
              <a:t> to produce the output feature map.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6f1c5bd92c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6f1c5bd92c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6f135cd219_2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6f135cd219_2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6f135cd219_2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6f135cd219_2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6f135cd219_2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6f135cd219_2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6f1c5bd92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6f1c5bd92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6f044082f2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6f044082f2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6f1c5bd92c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6f1c5bd92c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6f1c5bd92c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6f1c5bd92c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6f135cd219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6f135cd219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6f1c5bd92c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6f1c5bd92c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6f135cd219_2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6f135cd219_2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6f135cd219_2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6f135cd219_2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6f135cd219_2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6f135cd219_2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6f1c5bd92c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6f1c5bd92c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6f1c5bd92c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6f1c5bd92c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6f1c5bd92c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6f1c5bd92c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6f1c5bd92c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6f1c5bd92c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6f1c5bd92c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6f1c5bd92c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Google Shape;514;g6f1c5bd92c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6f1c5bd92c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g7e1faab431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7e1faab431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g6f1c5bd92c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6f1c5bd92c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Doordat de input (2D array) steeds hetzelfde is als de output (2D array), kunnen we verschillende layers op elkaar stapelen. Afbeeldingen worden dan gefilterd, geactiveerd en gepooled om een nieuwe set kleinere, feature-filtered afbeeldingen te krijgen. Dit proces kan steeds herhaald worden. Elke keer worden de features groter en meer complex, en de images kleiner. De lagere layers in het model representeren simpele eigenschappen van de afbeeldingen, zoals edges en lichte plekken. Hogere layers kunnen steeds geavanceerdere eigenschappen van de afbeelding representeren, zoals vormen en patronen.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g6f1c5bd92c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6f1c5bd92c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g6f1c5bd92c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6f1c5bd92c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Google Shape;564;g6f1c5bd92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6f1c5bd92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Doordat backpropagation helemaal achteraan het netwerk (bij het classificatie deel) begint, moeten de kernels weights leren die features kunnen produceren van alleen een set lokale inputs. Maar doordat de kernel over de hele afbeelding wordt gebruikt, moeten de features die de kernel leert algemeen genoeg zijn om van ieder deel van de afbeelding te kunnen komen.</a:t>
            </a:r>
            <a:endParaRPr/>
          </a:p>
          <a:p>
            <a:pPr indent="0" lvl="0" marL="0" rtl="0" algn="l">
              <a:spcBef>
                <a:spcPts val="0"/>
              </a:spcBef>
              <a:spcAft>
                <a:spcPts val="0"/>
              </a:spcAft>
              <a:buNone/>
            </a:pPr>
            <a:r>
              <a:t/>
            </a:r>
            <a:endParaRPr/>
          </a:p>
          <a:p>
            <a:pPr indent="0" lvl="0" marL="0" rtl="0" algn="l">
              <a:spcBef>
                <a:spcPts val="0"/>
              </a:spcBef>
              <a:spcAft>
                <a:spcPts val="0"/>
              </a:spcAft>
              <a:buNone/>
            </a:pPr>
            <a:r>
              <a:rPr lang="nl"/>
              <a:t>Dit werkt omdat pixels een bepaalde ordering hebben, pixels in de buurt hebben invloed op een pixel. Als alle pixels in de buurt rood zijn, dan is de andere pixel waarschijnlijk ook rood. Als dat niet het geval is, dan is dat een interessante anomaly (onregelmatigheid) die een feature zou kunnen zijn.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Google Shape;571;g6f1c5bd92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6f1c5bd92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Google Shape;586;g6f1c5bd92c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6f1c5bd92c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1" name="Shape 591"/>
        <p:cNvGrpSpPr/>
        <p:nvPr/>
      </p:nvGrpSpPr>
      <p:grpSpPr>
        <a:xfrm>
          <a:off x="0" y="0"/>
          <a:ext cx="0" cy="0"/>
          <a:chOff x="0" y="0"/>
          <a:chExt cx="0" cy="0"/>
        </a:xfrm>
      </p:grpSpPr>
      <p:sp>
        <p:nvSpPr>
          <p:cNvPr id="592" name="Google Shape;592;g6f1c5bd92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6f1c5bd92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6f1c5bd92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6f1c5bd92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Google Shape;600;g6f1c5bd92c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6f1c5bd92c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Google Shape;608;g6f1c5bd92c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6f1c5bd92c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Google Shape;620;g6f1c5bd92c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6f1c5bd92c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1" name="Shape 631"/>
        <p:cNvGrpSpPr/>
        <p:nvPr/>
      </p:nvGrpSpPr>
      <p:grpSpPr>
        <a:xfrm>
          <a:off x="0" y="0"/>
          <a:ext cx="0" cy="0"/>
          <a:chOff x="0" y="0"/>
          <a:chExt cx="0" cy="0"/>
        </a:xfrm>
      </p:grpSpPr>
      <p:sp>
        <p:nvSpPr>
          <p:cNvPr id="632" name="Google Shape;632;g7e1944af7c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7e1944af7c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Google Shape;638;g7e1944af7c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7e1944af7c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4" name="Shape 644"/>
        <p:cNvGrpSpPr/>
        <p:nvPr/>
      </p:nvGrpSpPr>
      <p:grpSpPr>
        <a:xfrm>
          <a:off x="0" y="0"/>
          <a:ext cx="0" cy="0"/>
          <a:chOff x="0" y="0"/>
          <a:chExt cx="0" cy="0"/>
        </a:xfrm>
      </p:grpSpPr>
      <p:sp>
        <p:nvSpPr>
          <p:cNvPr id="645" name="Google Shape;645;g7e1faab431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7e1faab431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Google Shape;653;g7e1faab431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7e1faab431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0" name="Shape 660"/>
        <p:cNvGrpSpPr/>
        <p:nvPr/>
      </p:nvGrpSpPr>
      <p:grpSpPr>
        <a:xfrm>
          <a:off x="0" y="0"/>
          <a:ext cx="0" cy="0"/>
          <a:chOff x="0" y="0"/>
          <a:chExt cx="0" cy="0"/>
        </a:xfrm>
      </p:grpSpPr>
      <p:sp>
        <p:nvSpPr>
          <p:cNvPr id="661" name="Google Shape;661;g7e1faab431_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7e1faab431_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8" name="Shape 668"/>
        <p:cNvGrpSpPr/>
        <p:nvPr/>
      </p:nvGrpSpPr>
      <p:grpSpPr>
        <a:xfrm>
          <a:off x="0" y="0"/>
          <a:ext cx="0" cy="0"/>
          <a:chOff x="0" y="0"/>
          <a:chExt cx="0" cy="0"/>
        </a:xfrm>
      </p:grpSpPr>
      <p:sp>
        <p:nvSpPr>
          <p:cNvPr id="669" name="Google Shape;669;g7e1faab431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7e1faab431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6" name="Shape 676"/>
        <p:cNvGrpSpPr/>
        <p:nvPr/>
      </p:nvGrpSpPr>
      <p:grpSpPr>
        <a:xfrm>
          <a:off x="0" y="0"/>
          <a:ext cx="0" cy="0"/>
          <a:chOff x="0" y="0"/>
          <a:chExt cx="0" cy="0"/>
        </a:xfrm>
      </p:grpSpPr>
      <p:sp>
        <p:nvSpPr>
          <p:cNvPr id="677" name="Google Shape;677;g7e1faab431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7e1faab431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6f044082f2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6f044082f2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6" name="Shape 686"/>
        <p:cNvGrpSpPr/>
        <p:nvPr/>
      </p:nvGrpSpPr>
      <p:grpSpPr>
        <a:xfrm>
          <a:off x="0" y="0"/>
          <a:ext cx="0" cy="0"/>
          <a:chOff x="0" y="0"/>
          <a:chExt cx="0" cy="0"/>
        </a:xfrm>
      </p:grpSpPr>
      <p:sp>
        <p:nvSpPr>
          <p:cNvPr id="687" name="Google Shape;687;g7e1faab431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7e1faab431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3" name="Shape 693"/>
        <p:cNvGrpSpPr/>
        <p:nvPr/>
      </p:nvGrpSpPr>
      <p:grpSpPr>
        <a:xfrm>
          <a:off x="0" y="0"/>
          <a:ext cx="0" cy="0"/>
          <a:chOff x="0" y="0"/>
          <a:chExt cx="0" cy="0"/>
        </a:xfrm>
      </p:grpSpPr>
      <p:sp>
        <p:nvSpPr>
          <p:cNvPr id="694" name="Google Shape;694;g6f1c5bd92c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6f1c5bd92c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9" name="Shape 699"/>
        <p:cNvGrpSpPr/>
        <p:nvPr/>
      </p:nvGrpSpPr>
      <p:grpSpPr>
        <a:xfrm>
          <a:off x="0" y="0"/>
          <a:ext cx="0" cy="0"/>
          <a:chOff x="0" y="0"/>
          <a:chExt cx="0" cy="0"/>
        </a:xfrm>
      </p:grpSpPr>
      <p:sp>
        <p:nvSpPr>
          <p:cNvPr id="700" name="Google Shape;700;g6f044082f2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6f044082f2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5" name="Shape 705"/>
        <p:cNvGrpSpPr/>
        <p:nvPr/>
      </p:nvGrpSpPr>
      <p:grpSpPr>
        <a:xfrm>
          <a:off x="0" y="0"/>
          <a:ext cx="0" cy="0"/>
          <a:chOff x="0" y="0"/>
          <a:chExt cx="0" cy="0"/>
        </a:xfrm>
      </p:grpSpPr>
      <p:sp>
        <p:nvSpPr>
          <p:cNvPr id="706" name="Google Shape;706;g6f1c5bd92c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6f1c5bd92c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5" name="Shape 715"/>
        <p:cNvGrpSpPr/>
        <p:nvPr/>
      </p:nvGrpSpPr>
      <p:grpSpPr>
        <a:xfrm>
          <a:off x="0" y="0"/>
          <a:ext cx="0" cy="0"/>
          <a:chOff x="0" y="0"/>
          <a:chExt cx="0" cy="0"/>
        </a:xfrm>
      </p:grpSpPr>
      <p:sp>
        <p:nvSpPr>
          <p:cNvPr id="716" name="Google Shape;716;g6f1c5bd92c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6f1c5bd92c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 name="Shape 724"/>
        <p:cNvGrpSpPr/>
        <p:nvPr/>
      </p:nvGrpSpPr>
      <p:grpSpPr>
        <a:xfrm>
          <a:off x="0" y="0"/>
          <a:ext cx="0" cy="0"/>
          <a:chOff x="0" y="0"/>
          <a:chExt cx="0" cy="0"/>
        </a:xfrm>
      </p:grpSpPr>
      <p:sp>
        <p:nvSpPr>
          <p:cNvPr id="725" name="Google Shape;725;g6f1c5bd92c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6f1c5bd92c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2" name="Shape 732"/>
        <p:cNvGrpSpPr/>
        <p:nvPr/>
      </p:nvGrpSpPr>
      <p:grpSpPr>
        <a:xfrm>
          <a:off x="0" y="0"/>
          <a:ext cx="0" cy="0"/>
          <a:chOff x="0" y="0"/>
          <a:chExt cx="0" cy="0"/>
        </a:xfrm>
      </p:grpSpPr>
      <p:sp>
        <p:nvSpPr>
          <p:cNvPr id="733" name="Google Shape;733;g6f1c5bd92c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6f1c5bd92c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0" name="Shape 740"/>
        <p:cNvGrpSpPr/>
        <p:nvPr/>
      </p:nvGrpSpPr>
      <p:grpSpPr>
        <a:xfrm>
          <a:off x="0" y="0"/>
          <a:ext cx="0" cy="0"/>
          <a:chOff x="0" y="0"/>
          <a:chExt cx="0" cy="0"/>
        </a:xfrm>
      </p:grpSpPr>
      <p:sp>
        <p:nvSpPr>
          <p:cNvPr id="741" name="Google Shape;741;g6f1c5bd92c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6f1c5bd92c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9" name="Shape 749"/>
        <p:cNvGrpSpPr/>
        <p:nvPr/>
      </p:nvGrpSpPr>
      <p:grpSpPr>
        <a:xfrm>
          <a:off x="0" y="0"/>
          <a:ext cx="0" cy="0"/>
          <a:chOff x="0" y="0"/>
          <a:chExt cx="0" cy="0"/>
        </a:xfrm>
      </p:grpSpPr>
      <p:sp>
        <p:nvSpPr>
          <p:cNvPr id="750" name="Google Shape;750;g6f1c5bd92c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6f1c5bd92c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9" name="Shape 759"/>
        <p:cNvGrpSpPr/>
        <p:nvPr/>
      </p:nvGrpSpPr>
      <p:grpSpPr>
        <a:xfrm>
          <a:off x="0" y="0"/>
          <a:ext cx="0" cy="0"/>
          <a:chOff x="0" y="0"/>
          <a:chExt cx="0" cy="0"/>
        </a:xfrm>
      </p:grpSpPr>
      <p:sp>
        <p:nvSpPr>
          <p:cNvPr id="760" name="Google Shape;760;g7e1faab431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7e1faab431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6f1c5bd92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6f1c5bd92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1" name="Shape 771"/>
        <p:cNvGrpSpPr/>
        <p:nvPr/>
      </p:nvGrpSpPr>
      <p:grpSpPr>
        <a:xfrm>
          <a:off x="0" y="0"/>
          <a:ext cx="0" cy="0"/>
          <a:chOff x="0" y="0"/>
          <a:chExt cx="0" cy="0"/>
        </a:xfrm>
      </p:grpSpPr>
      <p:sp>
        <p:nvSpPr>
          <p:cNvPr id="772" name="Google Shape;772;g6f1c5bd92c_1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6f1c5bd92c_1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7" name="Shape 777"/>
        <p:cNvGrpSpPr/>
        <p:nvPr/>
      </p:nvGrpSpPr>
      <p:grpSpPr>
        <a:xfrm>
          <a:off x="0" y="0"/>
          <a:ext cx="0" cy="0"/>
          <a:chOff x="0" y="0"/>
          <a:chExt cx="0" cy="0"/>
        </a:xfrm>
      </p:grpSpPr>
      <p:sp>
        <p:nvSpPr>
          <p:cNvPr id="778" name="Google Shape;778;g6f1c5bd92c_1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6f1c5bd92c_1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5" name="Shape 785"/>
        <p:cNvGrpSpPr/>
        <p:nvPr/>
      </p:nvGrpSpPr>
      <p:grpSpPr>
        <a:xfrm>
          <a:off x="0" y="0"/>
          <a:ext cx="0" cy="0"/>
          <a:chOff x="0" y="0"/>
          <a:chExt cx="0" cy="0"/>
        </a:xfrm>
      </p:grpSpPr>
      <p:sp>
        <p:nvSpPr>
          <p:cNvPr id="786" name="Google Shape;786;g6f1c5bd92c_1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6f1c5bd92c_1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4" name="Shape 794"/>
        <p:cNvGrpSpPr/>
        <p:nvPr/>
      </p:nvGrpSpPr>
      <p:grpSpPr>
        <a:xfrm>
          <a:off x="0" y="0"/>
          <a:ext cx="0" cy="0"/>
          <a:chOff x="0" y="0"/>
          <a:chExt cx="0" cy="0"/>
        </a:xfrm>
      </p:grpSpPr>
      <p:sp>
        <p:nvSpPr>
          <p:cNvPr id="795" name="Google Shape;795;g7e1944af7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7e1944af7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3" name="Shape 803"/>
        <p:cNvGrpSpPr/>
        <p:nvPr/>
      </p:nvGrpSpPr>
      <p:grpSpPr>
        <a:xfrm>
          <a:off x="0" y="0"/>
          <a:ext cx="0" cy="0"/>
          <a:chOff x="0" y="0"/>
          <a:chExt cx="0" cy="0"/>
        </a:xfrm>
      </p:grpSpPr>
      <p:sp>
        <p:nvSpPr>
          <p:cNvPr id="804" name="Google Shape;804;g7e1944af7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7e1944af7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3" name="Shape 813"/>
        <p:cNvGrpSpPr/>
        <p:nvPr/>
      </p:nvGrpSpPr>
      <p:grpSpPr>
        <a:xfrm>
          <a:off x="0" y="0"/>
          <a:ext cx="0" cy="0"/>
          <a:chOff x="0" y="0"/>
          <a:chExt cx="0" cy="0"/>
        </a:xfrm>
      </p:grpSpPr>
      <p:sp>
        <p:nvSpPr>
          <p:cNvPr id="814" name="Google Shape;814;g7e1944af7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7e1944af7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2" name="Shape 822"/>
        <p:cNvGrpSpPr/>
        <p:nvPr/>
      </p:nvGrpSpPr>
      <p:grpSpPr>
        <a:xfrm>
          <a:off x="0" y="0"/>
          <a:ext cx="0" cy="0"/>
          <a:chOff x="0" y="0"/>
          <a:chExt cx="0" cy="0"/>
        </a:xfrm>
      </p:grpSpPr>
      <p:sp>
        <p:nvSpPr>
          <p:cNvPr id="823" name="Google Shape;823;g7e1944af7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7e1944af7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1" name="Shape 831"/>
        <p:cNvGrpSpPr/>
        <p:nvPr/>
      </p:nvGrpSpPr>
      <p:grpSpPr>
        <a:xfrm>
          <a:off x="0" y="0"/>
          <a:ext cx="0" cy="0"/>
          <a:chOff x="0" y="0"/>
          <a:chExt cx="0" cy="0"/>
        </a:xfrm>
      </p:grpSpPr>
      <p:sp>
        <p:nvSpPr>
          <p:cNvPr id="832" name="Google Shape;832;g7e1944af7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7e1944af7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1" name="Shape 841"/>
        <p:cNvGrpSpPr/>
        <p:nvPr/>
      </p:nvGrpSpPr>
      <p:grpSpPr>
        <a:xfrm>
          <a:off x="0" y="0"/>
          <a:ext cx="0" cy="0"/>
          <a:chOff x="0" y="0"/>
          <a:chExt cx="0" cy="0"/>
        </a:xfrm>
      </p:grpSpPr>
      <p:sp>
        <p:nvSpPr>
          <p:cNvPr id="842" name="Google Shape;842;g7e1944af7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7e1944af7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9" name="Shape 849"/>
        <p:cNvGrpSpPr/>
        <p:nvPr/>
      </p:nvGrpSpPr>
      <p:grpSpPr>
        <a:xfrm>
          <a:off x="0" y="0"/>
          <a:ext cx="0" cy="0"/>
          <a:chOff x="0" y="0"/>
          <a:chExt cx="0" cy="0"/>
        </a:xfrm>
      </p:grpSpPr>
      <p:sp>
        <p:nvSpPr>
          <p:cNvPr id="850" name="Google Shape;850;g7e1944af7c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7e1944af7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6f044082f2_0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6f044082f2_0_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7" name="Shape 857"/>
        <p:cNvGrpSpPr/>
        <p:nvPr/>
      </p:nvGrpSpPr>
      <p:grpSpPr>
        <a:xfrm>
          <a:off x="0" y="0"/>
          <a:ext cx="0" cy="0"/>
          <a:chOff x="0" y="0"/>
          <a:chExt cx="0" cy="0"/>
        </a:xfrm>
      </p:grpSpPr>
      <p:sp>
        <p:nvSpPr>
          <p:cNvPr id="858" name="Google Shape;858;g7e1944af7c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7e1944af7c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nl">
                <a:solidFill>
                  <a:schemeClr val="dk1"/>
                </a:solidFill>
                <a:latin typeface="Lato"/>
                <a:ea typeface="Lato"/>
                <a:cs typeface="Lato"/>
                <a:sym typeface="Lato"/>
              </a:rPr>
              <a:t>Als de decoder output de data niet goed reconstrueert, dan parameteriseert de decoder een likelihood distributie die niet veel probability mass op de echte data plaatst. Als ons doel is om zwart-wit afbeeldingen te modelleren en ons model schat de kans hoog in dat er zwarte punten zitten op plekken waar witte punten zitten, dan zal dat zorgen voor een hele slechte reconstructie. Een slechte reconstructie zal een hele hoge cost geven in deze loss function.</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5" name="Shape 865"/>
        <p:cNvGrpSpPr/>
        <p:nvPr/>
      </p:nvGrpSpPr>
      <p:grpSpPr>
        <a:xfrm>
          <a:off x="0" y="0"/>
          <a:ext cx="0" cy="0"/>
          <a:chOff x="0" y="0"/>
          <a:chExt cx="0" cy="0"/>
        </a:xfrm>
      </p:grpSpPr>
      <p:sp>
        <p:nvSpPr>
          <p:cNvPr id="866" name="Google Shape;866;g7e1944af7c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7e1944af7c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nl">
                <a:solidFill>
                  <a:schemeClr val="dk1"/>
                </a:solidFill>
                <a:latin typeface="Lato"/>
                <a:ea typeface="Lato"/>
                <a:cs typeface="Lato"/>
                <a:sym typeface="Lato"/>
              </a:rPr>
              <a:t>Als de regularizer er niet was, zou de encoder kunnen leren vals te spelen en elk datapunt een representatie kunnen geven in een ander gedeelte van de latent space. We willen dat twee afbeeldingen van hetzelfde getal gelijke representaties hebben in de latent space, zodat latent space meaningful is.</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5" name="Shape 875"/>
        <p:cNvGrpSpPr/>
        <p:nvPr/>
      </p:nvGrpSpPr>
      <p:grpSpPr>
        <a:xfrm>
          <a:off x="0" y="0"/>
          <a:ext cx="0" cy="0"/>
          <a:chOff x="0" y="0"/>
          <a:chExt cx="0" cy="0"/>
        </a:xfrm>
      </p:grpSpPr>
      <p:sp>
        <p:nvSpPr>
          <p:cNvPr id="876" name="Google Shape;876;g7e1faab431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7e1faab431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4" name="Shape 884"/>
        <p:cNvGrpSpPr/>
        <p:nvPr/>
      </p:nvGrpSpPr>
      <p:grpSpPr>
        <a:xfrm>
          <a:off x="0" y="0"/>
          <a:ext cx="0" cy="0"/>
          <a:chOff x="0" y="0"/>
          <a:chExt cx="0" cy="0"/>
        </a:xfrm>
      </p:grpSpPr>
      <p:sp>
        <p:nvSpPr>
          <p:cNvPr id="885" name="Google Shape;885;g7e1faab431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7e1faab431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3" name="Shape 893"/>
        <p:cNvGrpSpPr/>
        <p:nvPr/>
      </p:nvGrpSpPr>
      <p:grpSpPr>
        <a:xfrm>
          <a:off x="0" y="0"/>
          <a:ext cx="0" cy="0"/>
          <a:chOff x="0" y="0"/>
          <a:chExt cx="0" cy="0"/>
        </a:xfrm>
      </p:grpSpPr>
      <p:sp>
        <p:nvSpPr>
          <p:cNvPr id="894" name="Google Shape;894;g7e1944af7c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7e1944af7c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0" name="Shape 900"/>
        <p:cNvGrpSpPr/>
        <p:nvPr/>
      </p:nvGrpSpPr>
      <p:grpSpPr>
        <a:xfrm>
          <a:off x="0" y="0"/>
          <a:ext cx="0" cy="0"/>
          <a:chOff x="0" y="0"/>
          <a:chExt cx="0" cy="0"/>
        </a:xfrm>
      </p:grpSpPr>
      <p:sp>
        <p:nvSpPr>
          <p:cNvPr id="901" name="Google Shape;901;g7e1944af7c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7e1944af7c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9" name="Shape 909"/>
        <p:cNvGrpSpPr/>
        <p:nvPr/>
      </p:nvGrpSpPr>
      <p:grpSpPr>
        <a:xfrm>
          <a:off x="0" y="0"/>
          <a:ext cx="0" cy="0"/>
          <a:chOff x="0" y="0"/>
          <a:chExt cx="0" cy="0"/>
        </a:xfrm>
      </p:grpSpPr>
      <p:sp>
        <p:nvSpPr>
          <p:cNvPr id="910" name="Google Shape;910;g7e1944af7c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7e1944af7c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2" name="Shape 922"/>
        <p:cNvGrpSpPr/>
        <p:nvPr/>
      </p:nvGrpSpPr>
      <p:grpSpPr>
        <a:xfrm>
          <a:off x="0" y="0"/>
          <a:ext cx="0" cy="0"/>
          <a:chOff x="0" y="0"/>
          <a:chExt cx="0" cy="0"/>
        </a:xfrm>
      </p:grpSpPr>
      <p:sp>
        <p:nvSpPr>
          <p:cNvPr id="923" name="Google Shape;923;g7e1944af7c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7e1944af7c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7" name="Shape 937"/>
        <p:cNvGrpSpPr/>
        <p:nvPr/>
      </p:nvGrpSpPr>
      <p:grpSpPr>
        <a:xfrm>
          <a:off x="0" y="0"/>
          <a:ext cx="0" cy="0"/>
          <a:chOff x="0" y="0"/>
          <a:chExt cx="0" cy="0"/>
        </a:xfrm>
      </p:grpSpPr>
      <p:sp>
        <p:nvSpPr>
          <p:cNvPr id="938" name="Google Shape;938;g7e1944af7c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7e1944af7c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Integraal moet berekend worden over alle mogelijke configuraties van de latent variables.</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5" name="Shape 955"/>
        <p:cNvGrpSpPr/>
        <p:nvPr/>
      </p:nvGrpSpPr>
      <p:grpSpPr>
        <a:xfrm>
          <a:off x="0" y="0"/>
          <a:ext cx="0" cy="0"/>
          <a:chOff x="0" y="0"/>
          <a:chExt cx="0" cy="0"/>
        </a:xfrm>
      </p:grpSpPr>
      <p:sp>
        <p:nvSpPr>
          <p:cNvPr id="956" name="Google Shape;956;g7e1944af7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7e1944af7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Integraal moet berekend worden over alle mogelijke configuraties van de latent variables.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n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0.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13.png"/><Relationship Id="rId7" Type="http://schemas.openxmlformats.org/officeDocument/2006/relationships/image" Target="../media/image2.png"/><Relationship Id="rId8" Type="http://schemas.openxmlformats.org/officeDocument/2006/relationships/image" Target="../media/image1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7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7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76.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1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77.png"/><Relationship Id="rId4" Type="http://schemas.openxmlformats.org/officeDocument/2006/relationships/image" Target="../media/image78.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80.png"/><Relationship Id="rId4" Type="http://schemas.openxmlformats.org/officeDocument/2006/relationships/image" Target="../media/image81.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hyperlink" Target="http://www.youtube.com/watch?v=cQ54GDm1eL0" TargetMode="External"/><Relationship Id="rId4" Type="http://schemas.openxmlformats.org/officeDocument/2006/relationships/image" Target="../media/image79.jp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57.png"/><Relationship Id="rId5"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22.png"/><Relationship Id="rId6"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22.png"/><Relationship Id="rId6" Type="http://schemas.openxmlformats.org/officeDocument/2006/relationships/image" Target="../media/image17.png"/><Relationship Id="rId7"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22.png"/><Relationship Id="rId6" Type="http://schemas.openxmlformats.org/officeDocument/2006/relationships/image" Target="../media/image17.png"/><Relationship Id="rId7" Type="http://schemas.openxmlformats.org/officeDocument/2006/relationships/image" Target="../media/image20.png"/><Relationship Id="rId8"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18.png"/><Relationship Id="rId5"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6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5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7.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0.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2.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8.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4.gif"/><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6.png"/><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8.png"/><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0.png"/><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4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4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http://www.youtube.com/watch?v=NrmMk1Myrxc" TargetMode="External"/><Relationship Id="rId4" Type="http://schemas.openxmlformats.org/officeDocument/2006/relationships/image" Target="../media/image52.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hyperlink" Target="http://www.youtube.com/watch?v=NrmMk1Myrxc" TargetMode="External"/><Relationship Id="rId4" Type="http://schemas.openxmlformats.org/officeDocument/2006/relationships/image" Target="../media/image52.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hyperlink" Target="http://www.youtube.com/watch?v=TsaES--OTzM" TargetMode="External"/><Relationship Id="rId4" Type="http://schemas.openxmlformats.org/officeDocument/2006/relationships/image" Target="../media/image53.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hyperlink" Target="http://www.youtube.com/watch?v=TsaES--OTzM" TargetMode="External"/><Relationship Id="rId4" Type="http://schemas.openxmlformats.org/officeDocument/2006/relationships/image" Target="../media/image53.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67.png"/><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64.png"/><Relationship Id="rId4" Type="http://schemas.openxmlformats.org/officeDocument/2006/relationships/image" Target="../media/image59.png"/><Relationship Id="rId5" Type="http://schemas.openxmlformats.org/officeDocument/2006/relationships/image" Target="../media/image5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55.png"/><Relationship Id="rId4" Type="http://schemas.openxmlformats.org/officeDocument/2006/relationships/image" Target="../media/image6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6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6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68.png"/><Relationship Id="rId4" Type="http://schemas.openxmlformats.org/officeDocument/2006/relationships/image" Target="../media/image6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6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6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6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 Id="rId3" Type="http://schemas.openxmlformats.org/officeDocument/2006/relationships/image" Target="../media/image6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 Id="rId3" Type="http://schemas.openxmlformats.org/officeDocument/2006/relationships/image" Target="../media/image6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 Id="rId3" Type="http://schemas.openxmlformats.org/officeDocument/2006/relationships/image" Target="../media/image6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 Id="rId3" Type="http://schemas.openxmlformats.org/officeDocument/2006/relationships/image" Target="../media/image6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 Id="rId3" Type="http://schemas.openxmlformats.org/officeDocument/2006/relationships/image" Target="../media/image6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 Id="rId3" Type="http://schemas.openxmlformats.org/officeDocument/2006/relationships/image" Target="../media/image6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2.xml"/><Relationship Id="rId3" Type="http://schemas.openxmlformats.org/officeDocument/2006/relationships/image" Target="../media/image71.png"/><Relationship Id="rId4" Type="http://schemas.openxmlformats.org/officeDocument/2006/relationships/image" Target="../media/image7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3.xml"/><Relationship Id="rId3" Type="http://schemas.openxmlformats.org/officeDocument/2006/relationships/image" Target="../media/image71.png"/><Relationship Id="rId4" Type="http://schemas.openxmlformats.org/officeDocument/2006/relationships/image" Target="../media/image7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5.xml"/><Relationship Id="rId3" Type="http://schemas.openxmlformats.org/officeDocument/2006/relationships/image" Target="../media/image7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6.xml"/><Relationship Id="rId3" Type="http://schemas.openxmlformats.org/officeDocument/2006/relationships/image" Target="../media/image7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7.xml"/><Relationship Id="rId3" Type="http://schemas.openxmlformats.org/officeDocument/2006/relationships/image" Target="../media/image7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Computer Vision Training</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21-02-2020</a:t>
            </a:r>
            <a:endParaRPr/>
          </a:p>
        </p:txBody>
      </p:sp>
      <p:sp>
        <p:nvSpPr>
          <p:cNvPr id="88" name="Google Shape;8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2"/>
          <p:cNvSpPr txBox="1"/>
          <p:nvPr>
            <p:ph type="title"/>
          </p:nvPr>
        </p:nvSpPr>
        <p:spPr>
          <a:xfrm>
            <a:off x="7276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Wat maakt Computer Vision ingewikkeld?</a:t>
            </a:r>
            <a:endParaRPr/>
          </a:p>
        </p:txBody>
      </p:sp>
      <p:sp>
        <p:nvSpPr>
          <p:cNvPr id="152" name="Google Shape;152;p22"/>
          <p:cNvSpPr txBox="1"/>
          <p:nvPr>
            <p:ph idx="1" type="body"/>
          </p:nvPr>
        </p:nvSpPr>
        <p:spPr>
          <a:xfrm>
            <a:off x="258475" y="1973475"/>
            <a:ext cx="28872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nl"/>
              <a:t>Viewpoint variation</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311150" lvl="0" marL="457200" rtl="0" algn="l">
              <a:spcBef>
                <a:spcPts val="1600"/>
              </a:spcBef>
              <a:spcAft>
                <a:spcPts val="0"/>
              </a:spcAft>
              <a:buSzPts val="1300"/>
              <a:buChar char="-"/>
            </a:pPr>
            <a:r>
              <a:rPr lang="nl"/>
              <a:t>Illumination change</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53" name="Google Shape;153;p22"/>
          <p:cNvSpPr txBox="1"/>
          <p:nvPr>
            <p:ph idx="1" type="body"/>
          </p:nvPr>
        </p:nvSpPr>
        <p:spPr>
          <a:xfrm>
            <a:off x="3689325" y="1973475"/>
            <a:ext cx="28872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nl"/>
              <a:t>Occlusion</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311150" lvl="0" marL="457200" rtl="0" algn="l">
              <a:spcBef>
                <a:spcPts val="1600"/>
              </a:spcBef>
              <a:spcAft>
                <a:spcPts val="0"/>
              </a:spcAft>
              <a:buSzPts val="1300"/>
              <a:buChar char="-"/>
            </a:pPr>
            <a:r>
              <a:rPr lang="nl"/>
              <a:t>Background clutter</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54" name="Google Shape;154;p22"/>
          <p:cNvPicPr preferRelativeResize="0"/>
          <p:nvPr/>
        </p:nvPicPr>
        <p:blipFill rotWithShape="1">
          <a:blip r:embed="rId3">
            <a:alphaModFix/>
          </a:blip>
          <a:srcRect b="54595" l="1109" r="64658" t="7764"/>
          <a:stretch/>
        </p:blipFill>
        <p:spPr>
          <a:xfrm>
            <a:off x="818550" y="2429963"/>
            <a:ext cx="1737550" cy="679850"/>
          </a:xfrm>
          <a:prstGeom prst="rect">
            <a:avLst/>
          </a:prstGeom>
          <a:noFill/>
          <a:ln>
            <a:noFill/>
          </a:ln>
        </p:spPr>
      </p:pic>
      <p:pic>
        <p:nvPicPr>
          <p:cNvPr id="155" name="Google Shape;155;p22"/>
          <p:cNvPicPr preferRelativeResize="0"/>
          <p:nvPr/>
        </p:nvPicPr>
        <p:blipFill rotWithShape="1">
          <a:blip r:embed="rId4">
            <a:alphaModFix/>
          </a:blip>
          <a:srcRect b="3703" l="2308" r="34276" t="5089"/>
          <a:stretch/>
        </p:blipFill>
        <p:spPr>
          <a:xfrm>
            <a:off x="818550" y="3685925"/>
            <a:ext cx="2031124" cy="833700"/>
          </a:xfrm>
          <a:prstGeom prst="rect">
            <a:avLst/>
          </a:prstGeom>
          <a:noFill/>
          <a:ln>
            <a:noFill/>
          </a:ln>
        </p:spPr>
      </p:pic>
      <p:pic>
        <p:nvPicPr>
          <p:cNvPr id="156" name="Google Shape;156;p22"/>
          <p:cNvPicPr preferRelativeResize="0"/>
          <p:nvPr/>
        </p:nvPicPr>
        <p:blipFill>
          <a:blip r:embed="rId5">
            <a:alphaModFix/>
          </a:blip>
          <a:stretch>
            <a:fillRect/>
          </a:stretch>
        </p:blipFill>
        <p:spPr>
          <a:xfrm>
            <a:off x="6368375" y="3635775"/>
            <a:ext cx="781100" cy="1152375"/>
          </a:xfrm>
          <a:prstGeom prst="rect">
            <a:avLst/>
          </a:prstGeom>
          <a:noFill/>
          <a:ln>
            <a:noFill/>
          </a:ln>
        </p:spPr>
      </p:pic>
      <p:pic>
        <p:nvPicPr>
          <p:cNvPr id="157" name="Google Shape;157;p22"/>
          <p:cNvPicPr preferRelativeResize="0"/>
          <p:nvPr/>
        </p:nvPicPr>
        <p:blipFill>
          <a:blip r:embed="rId6">
            <a:alphaModFix/>
          </a:blip>
          <a:stretch>
            <a:fillRect/>
          </a:stretch>
        </p:blipFill>
        <p:spPr>
          <a:xfrm>
            <a:off x="4232925" y="2346325"/>
            <a:ext cx="908671" cy="867575"/>
          </a:xfrm>
          <a:prstGeom prst="rect">
            <a:avLst/>
          </a:prstGeom>
          <a:noFill/>
          <a:ln>
            <a:noFill/>
          </a:ln>
        </p:spPr>
      </p:pic>
      <p:pic>
        <p:nvPicPr>
          <p:cNvPr id="158" name="Google Shape;158;p22"/>
          <p:cNvPicPr preferRelativeResize="0"/>
          <p:nvPr/>
        </p:nvPicPr>
        <p:blipFill>
          <a:blip r:embed="rId7">
            <a:alphaModFix/>
          </a:blip>
          <a:stretch>
            <a:fillRect/>
          </a:stretch>
        </p:blipFill>
        <p:spPr>
          <a:xfrm>
            <a:off x="4232925" y="3635775"/>
            <a:ext cx="1177850" cy="959025"/>
          </a:xfrm>
          <a:prstGeom prst="rect">
            <a:avLst/>
          </a:prstGeom>
          <a:noFill/>
          <a:ln>
            <a:noFill/>
          </a:ln>
        </p:spPr>
      </p:pic>
      <p:pic>
        <p:nvPicPr>
          <p:cNvPr id="159" name="Google Shape;159;p22"/>
          <p:cNvPicPr preferRelativeResize="0"/>
          <p:nvPr/>
        </p:nvPicPr>
        <p:blipFill rotWithShape="1">
          <a:blip r:embed="rId8">
            <a:alphaModFix/>
          </a:blip>
          <a:srcRect b="5952" l="38726" r="1703" t="7407"/>
          <a:stretch/>
        </p:blipFill>
        <p:spPr>
          <a:xfrm>
            <a:off x="6368371" y="2323063"/>
            <a:ext cx="1737550" cy="914100"/>
          </a:xfrm>
          <a:prstGeom prst="rect">
            <a:avLst/>
          </a:prstGeom>
          <a:noFill/>
          <a:ln>
            <a:noFill/>
          </a:ln>
        </p:spPr>
      </p:pic>
      <p:sp>
        <p:nvSpPr>
          <p:cNvPr id="160" name="Google Shape;160;p22"/>
          <p:cNvSpPr txBox="1"/>
          <p:nvPr>
            <p:ph idx="1" type="body"/>
          </p:nvPr>
        </p:nvSpPr>
        <p:spPr>
          <a:xfrm>
            <a:off x="5828750" y="1973475"/>
            <a:ext cx="28872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nl"/>
              <a:t>Appearance change</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311150" lvl="0" marL="457200" rtl="0" algn="l">
              <a:spcBef>
                <a:spcPts val="1600"/>
              </a:spcBef>
              <a:spcAft>
                <a:spcPts val="0"/>
              </a:spcAft>
              <a:buSzPts val="1300"/>
              <a:buChar char="-"/>
            </a:pPr>
            <a:r>
              <a:rPr lang="nl"/>
              <a:t>Orientation and scale</a:t>
            </a:r>
            <a:endParaRPr/>
          </a:p>
        </p:txBody>
      </p:sp>
      <p:sp>
        <p:nvSpPr>
          <p:cNvPr id="161" name="Google Shape;161;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6" name="Shape 976"/>
        <p:cNvGrpSpPr/>
        <p:nvPr/>
      </p:nvGrpSpPr>
      <p:grpSpPr>
        <a:xfrm>
          <a:off x="0" y="0"/>
          <a:ext cx="0" cy="0"/>
          <a:chOff x="0" y="0"/>
          <a:chExt cx="0" cy="0"/>
        </a:xfrm>
      </p:grpSpPr>
      <p:sp>
        <p:nvSpPr>
          <p:cNvPr id="977" name="Google Shape;977;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Variational Inference</a:t>
            </a:r>
            <a:endParaRPr/>
          </a:p>
        </p:txBody>
      </p:sp>
      <p:sp>
        <p:nvSpPr>
          <p:cNvPr id="978" name="Google Shape;978;p11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nl"/>
              <a:t>Benader de true posterior </a:t>
            </a:r>
            <a:r>
              <a:rPr i="1" lang="nl"/>
              <a:t>p(z|x) </a:t>
            </a:r>
            <a:r>
              <a:rPr lang="nl"/>
              <a:t>met een variational posterior </a:t>
            </a:r>
            <a:r>
              <a:rPr i="1" lang="nl"/>
              <a:t>q</a:t>
            </a:r>
            <a:r>
              <a:rPr baseline="-25000" i="1" lang="nl"/>
              <a:t>λ</a:t>
            </a:r>
            <a:r>
              <a:rPr i="1" lang="nl"/>
              <a:t>(z|x)</a:t>
            </a:r>
            <a:endParaRPr i="1"/>
          </a:p>
          <a:p>
            <a:pPr indent="-311150" lvl="0" marL="457200" rtl="0" algn="l">
              <a:spcBef>
                <a:spcPts val="0"/>
              </a:spcBef>
              <a:spcAft>
                <a:spcPts val="0"/>
              </a:spcAft>
              <a:buSzPts val="1300"/>
              <a:buChar char="-"/>
            </a:pPr>
            <a:r>
              <a:rPr lang="nl"/>
              <a:t>λ indiceert de gekozen distributie</a:t>
            </a:r>
            <a:endParaRPr/>
          </a:p>
          <a:p>
            <a:pPr indent="-298450" lvl="1" marL="914400" rtl="0" algn="l">
              <a:spcBef>
                <a:spcPts val="0"/>
              </a:spcBef>
              <a:spcAft>
                <a:spcPts val="0"/>
              </a:spcAft>
              <a:buSzPts val="1100"/>
              <a:buChar char="-"/>
            </a:pPr>
            <a:r>
              <a:rPr lang="nl"/>
              <a:t>Bijvoorbeeld: Normaalverdeling</a:t>
            </a:r>
            <a:endParaRPr/>
          </a:p>
          <a:p>
            <a:pPr indent="-298450" lvl="1" marL="914400" rtl="0" algn="l">
              <a:spcBef>
                <a:spcPts val="0"/>
              </a:spcBef>
              <a:spcAft>
                <a:spcPts val="0"/>
              </a:spcAft>
              <a:buSzPts val="1100"/>
              <a:buChar char="-"/>
            </a:pPr>
            <a:r>
              <a:rPr i="1" lang="nl" sz="1300"/>
              <a:t>λ</a:t>
            </a:r>
            <a:r>
              <a:rPr baseline="-25000" i="1" lang="nl" sz="1300"/>
              <a:t>xi </a:t>
            </a:r>
            <a:r>
              <a:rPr lang="nl" sz="1300"/>
              <a:t>=</a:t>
            </a:r>
            <a:r>
              <a:rPr i="1" lang="nl" sz="1300"/>
              <a:t> </a:t>
            </a:r>
            <a:r>
              <a:rPr lang="nl" sz="1300"/>
              <a:t>(</a:t>
            </a:r>
            <a:r>
              <a:rPr i="1" lang="nl" sz="1300"/>
              <a:t>μ</a:t>
            </a:r>
            <a:r>
              <a:rPr baseline="-25000" i="1" lang="nl" sz="1300"/>
              <a:t>xi</a:t>
            </a:r>
            <a:r>
              <a:rPr i="1" lang="nl" sz="1300"/>
              <a:t>, σ</a:t>
            </a:r>
            <a:r>
              <a:rPr baseline="30000" i="1" lang="nl" sz="1300"/>
              <a:t>2</a:t>
            </a:r>
            <a:r>
              <a:rPr baseline="-25000" i="1" lang="nl" sz="1300"/>
              <a:t>xi</a:t>
            </a:r>
            <a:r>
              <a:rPr lang="nl" sz="1300"/>
              <a:t>)</a:t>
            </a:r>
            <a:endParaRPr/>
          </a:p>
          <a:p>
            <a:pPr indent="-311150" lvl="0" marL="457200" rtl="0" algn="l">
              <a:spcBef>
                <a:spcPts val="0"/>
              </a:spcBef>
              <a:spcAft>
                <a:spcPts val="0"/>
              </a:spcAft>
              <a:buSzPts val="1300"/>
              <a:buChar char="-"/>
            </a:pPr>
            <a:r>
              <a:rPr lang="nl"/>
              <a:t>Meet hoe goed de variational posterior de true posterior benadert</a:t>
            </a:r>
            <a:endParaRPr/>
          </a:p>
          <a:p>
            <a:pPr indent="-298450" lvl="1" marL="914400" rtl="0" algn="l">
              <a:spcBef>
                <a:spcPts val="0"/>
              </a:spcBef>
              <a:spcAft>
                <a:spcPts val="0"/>
              </a:spcAft>
              <a:buSzPts val="1100"/>
              <a:buChar char="-"/>
            </a:pPr>
            <a:r>
              <a:rPr lang="nl"/>
              <a:t>Kullback-Leibler divergence</a:t>
            </a:r>
            <a:endParaRPr/>
          </a:p>
          <a:p>
            <a:pPr indent="-298450" lvl="1" marL="914400" rtl="0" algn="l">
              <a:spcBef>
                <a:spcPts val="0"/>
              </a:spcBef>
              <a:spcAft>
                <a:spcPts val="0"/>
              </a:spcAft>
              <a:buSzPts val="1100"/>
              <a:buChar char="-"/>
            </a:pPr>
            <a:r>
              <a:rPr lang="nl"/>
              <a:t>Meet hoeveel informatie verloren gaat wanneer we </a:t>
            </a:r>
            <a:r>
              <a:rPr i="1" lang="nl"/>
              <a:t>q </a:t>
            </a:r>
            <a:r>
              <a:rPr lang="nl"/>
              <a:t>gebruiken om </a:t>
            </a:r>
            <a:r>
              <a:rPr i="1" lang="nl"/>
              <a:t>p </a:t>
            </a:r>
            <a:r>
              <a:rPr lang="nl"/>
              <a:t>te benaderen</a:t>
            </a:r>
            <a:endParaRPr/>
          </a:p>
          <a:p>
            <a:pPr indent="0" lvl="0" marL="0" rtl="0" algn="l">
              <a:spcBef>
                <a:spcPts val="0"/>
              </a:spcBef>
              <a:spcAft>
                <a:spcPts val="0"/>
              </a:spcAft>
              <a:buNone/>
            </a:pPr>
            <a:r>
              <a:t/>
            </a:r>
            <a:endParaRPr/>
          </a:p>
          <a:p>
            <a:pPr indent="0" lvl="0" marL="457200" rtl="0" algn="l">
              <a:spcBef>
                <a:spcPts val="0"/>
              </a:spcBef>
              <a:spcAft>
                <a:spcPts val="0"/>
              </a:spcAft>
              <a:buNone/>
            </a:pPr>
            <a:r>
              <a:rPr lang="nl" sz="1500"/>
              <a:t>KL(</a:t>
            </a:r>
            <a:r>
              <a:rPr lang="nl" sz="1500"/>
              <a:t>q</a:t>
            </a:r>
            <a:r>
              <a:rPr baseline="-25000" lang="nl"/>
              <a:t>λ</a:t>
            </a:r>
            <a:r>
              <a:rPr lang="nl" sz="1500"/>
              <a:t>(z|x) || p(z|x)) = 𝔼</a:t>
            </a:r>
            <a:r>
              <a:rPr baseline="-25000" lang="nl" sz="1500"/>
              <a:t>q</a:t>
            </a:r>
            <a:r>
              <a:rPr lang="nl" sz="1500"/>
              <a:t>[log q</a:t>
            </a:r>
            <a:r>
              <a:rPr baseline="-25000" lang="nl"/>
              <a:t>λ</a:t>
            </a:r>
            <a:r>
              <a:rPr lang="nl" sz="1500"/>
              <a:t>(z|x)] - </a:t>
            </a:r>
            <a:r>
              <a:rPr lang="nl" sz="1500"/>
              <a:t>𝔼</a:t>
            </a:r>
            <a:r>
              <a:rPr baseline="-25000" lang="nl" sz="1500"/>
              <a:t>q</a:t>
            </a:r>
            <a:r>
              <a:rPr lang="nl" sz="1500"/>
              <a:t>[log p(x, z)] + log p(x)</a:t>
            </a:r>
            <a:endParaRPr sz="1500"/>
          </a:p>
          <a:p>
            <a:pPr indent="0" lvl="0" marL="0" rtl="0" algn="l">
              <a:spcBef>
                <a:spcPts val="1600"/>
              </a:spcBef>
              <a:spcAft>
                <a:spcPts val="1600"/>
              </a:spcAft>
              <a:buNone/>
            </a:pPr>
            <a:r>
              <a:t/>
            </a:r>
            <a:endParaRPr/>
          </a:p>
        </p:txBody>
      </p:sp>
      <p:sp>
        <p:nvSpPr>
          <p:cNvPr id="979" name="Google Shape;979;p1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3" name="Shape 983"/>
        <p:cNvGrpSpPr/>
        <p:nvPr/>
      </p:nvGrpSpPr>
      <p:grpSpPr>
        <a:xfrm>
          <a:off x="0" y="0"/>
          <a:ext cx="0" cy="0"/>
          <a:chOff x="0" y="0"/>
          <a:chExt cx="0" cy="0"/>
        </a:xfrm>
      </p:grpSpPr>
      <p:sp>
        <p:nvSpPr>
          <p:cNvPr id="984" name="Google Shape;984;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Variational Inference</a:t>
            </a:r>
            <a:endParaRPr/>
          </a:p>
        </p:txBody>
      </p:sp>
      <p:sp>
        <p:nvSpPr>
          <p:cNvPr id="985" name="Google Shape;985;p113"/>
          <p:cNvSpPr txBox="1"/>
          <p:nvPr>
            <p:ph idx="1" type="body"/>
          </p:nvPr>
        </p:nvSpPr>
        <p:spPr>
          <a:xfrm>
            <a:off x="729450" y="2078875"/>
            <a:ext cx="7688700" cy="3064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nl"/>
              <a:t>Benader de true posterior </a:t>
            </a:r>
            <a:r>
              <a:rPr i="1" lang="nl"/>
              <a:t>p(z|x) </a:t>
            </a:r>
            <a:r>
              <a:rPr lang="nl"/>
              <a:t>met een variational posterior </a:t>
            </a:r>
            <a:r>
              <a:rPr i="1" lang="nl"/>
              <a:t>q</a:t>
            </a:r>
            <a:r>
              <a:rPr baseline="-25000" i="1" lang="nl"/>
              <a:t>λ</a:t>
            </a:r>
            <a:r>
              <a:rPr i="1" lang="nl"/>
              <a:t>(z|x)</a:t>
            </a:r>
            <a:endParaRPr i="1"/>
          </a:p>
          <a:p>
            <a:pPr indent="-311150" lvl="0" marL="457200" rtl="0" algn="l">
              <a:spcBef>
                <a:spcPts val="0"/>
              </a:spcBef>
              <a:spcAft>
                <a:spcPts val="0"/>
              </a:spcAft>
              <a:buSzPts val="1300"/>
              <a:buChar char="-"/>
            </a:pPr>
            <a:r>
              <a:rPr lang="nl"/>
              <a:t>λ indiceert de gekozen distributie</a:t>
            </a:r>
            <a:endParaRPr/>
          </a:p>
          <a:p>
            <a:pPr indent="-298450" lvl="1" marL="914400" rtl="0" algn="l">
              <a:spcBef>
                <a:spcPts val="0"/>
              </a:spcBef>
              <a:spcAft>
                <a:spcPts val="0"/>
              </a:spcAft>
              <a:buSzPts val="1100"/>
              <a:buChar char="-"/>
            </a:pPr>
            <a:r>
              <a:rPr lang="nl"/>
              <a:t>Bijvoorbeeld: Normaalverdeling</a:t>
            </a:r>
            <a:endParaRPr/>
          </a:p>
          <a:p>
            <a:pPr indent="-298450" lvl="1" marL="914400" rtl="0" algn="l">
              <a:spcBef>
                <a:spcPts val="0"/>
              </a:spcBef>
              <a:spcAft>
                <a:spcPts val="0"/>
              </a:spcAft>
              <a:buSzPts val="1100"/>
              <a:buChar char="-"/>
            </a:pPr>
            <a:r>
              <a:rPr i="1" lang="nl" sz="1300"/>
              <a:t>λ</a:t>
            </a:r>
            <a:r>
              <a:rPr baseline="-25000" i="1" lang="nl" sz="1300"/>
              <a:t>xi </a:t>
            </a:r>
            <a:r>
              <a:rPr lang="nl" sz="1300"/>
              <a:t>=</a:t>
            </a:r>
            <a:r>
              <a:rPr i="1" lang="nl" sz="1300"/>
              <a:t> </a:t>
            </a:r>
            <a:r>
              <a:rPr lang="nl" sz="1300"/>
              <a:t>(</a:t>
            </a:r>
            <a:r>
              <a:rPr i="1" lang="nl" sz="1300"/>
              <a:t>μ</a:t>
            </a:r>
            <a:r>
              <a:rPr baseline="-25000" i="1" lang="nl" sz="1300"/>
              <a:t>xi</a:t>
            </a:r>
            <a:r>
              <a:rPr i="1" lang="nl" sz="1300"/>
              <a:t>, σ</a:t>
            </a:r>
            <a:r>
              <a:rPr baseline="30000" i="1" lang="nl" sz="1300"/>
              <a:t>2</a:t>
            </a:r>
            <a:r>
              <a:rPr baseline="-25000" i="1" lang="nl" sz="1300"/>
              <a:t>xi</a:t>
            </a:r>
            <a:r>
              <a:rPr lang="nl" sz="1300"/>
              <a:t>)</a:t>
            </a:r>
            <a:endParaRPr/>
          </a:p>
          <a:p>
            <a:pPr indent="-311150" lvl="0" marL="457200" rtl="0" algn="l">
              <a:spcBef>
                <a:spcPts val="0"/>
              </a:spcBef>
              <a:spcAft>
                <a:spcPts val="0"/>
              </a:spcAft>
              <a:buSzPts val="1300"/>
              <a:buChar char="-"/>
            </a:pPr>
            <a:r>
              <a:rPr lang="nl"/>
              <a:t>Meet hoe goed de variational posterior de true posterior benadert</a:t>
            </a:r>
            <a:endParaRPr/>
          </a:p>
          <a:p>
            <a:pPr indent="-298450" lvl="1" marL="914400" rtl="0" algn="l">
              <a:spcBef>
                <a:spcPts val="0"/>
              </a:spcBef>
              <a:spcAft>
                <a:spcPts val="0"/>
              </a:spcAft>
              <a:buSzPts val="1100"/>
              <a:buChar char="-"/>
            </a:pPr>
            <a:r>
              <a:rPr lang="nl"/>
              <a:t>Kullback-Leibler divergence</a:t>
            </a:r>
            <a:endParaRPr/>
          </a:p>
          <a:p>
            <a:pPr indent="-298450" lvl="1" marL="914400" rtl="0" algn="l">
              <a:spcBef>
                <a:spcPts val="0"/>
              </a:spcBef>
              <a:spcAft>
                <a:spcPts val="0"/>
              </a:spcAft>
              <a:buSzPts val="1100"/>
              <a:buChar char="-"/>
            </a:pPr>
            <a:r>
              <a:rPr lang="nl"/>
              <a:t>Meet hoeveel informatie verloren gaat wanneer we </a:t>
            </a:r>
            <a:r>
              <a:rPr i="1" lang="nl"/>
              <a:t>q </a:t>
            </a:r>
            <a:r>
              <a:rPr lang="nl"/>
              <a:t>gebruiken om </a:t>
            </a:r>
            <a:r>
              <a:rPr i="1" lang="nl"/>
              <a:t>p </a:t>
            </a:r>
            <a:r>
              <a:rPr lang="nl"/>
              <a:t>te benaderen</a:t>
            </a:r>
            <a:endParaRPr/>
          </a:p>
          <a:p>
            <a:pPr indent="0" lvl="0" marL="0" rtl="0" algn="l">
              <a:spcBef>
                <a:spcPts val="0"/>
              </a:spcBef>
              <a:spcAft>
                <a:spcPts val="0"/>
              </a:spcAft>
              <a:buNone/>
            </a:pPr>
            <a:r>
              <a:t/>
            </a:r>
            <a:endParaRPr/>
          </a:p>
          <a:p>
            <a:pPr indent="0" lvl="0" marL="457200" rtl="0" algn="l">
              <a:spcBef>
                <a:spcPts val="0"/>
              </a:spcBef>
              <a:spcAft>
                <a:spcPts val="0"/>
              </a:spcAft>
              <a:buNone/>
            </a:pPr>
            <a:r>
              <a:rPr lang="nl" sz="1500"/>
              <a:t>KL(q</a:t>
            </a:r>
            <a:r>
              <a:rPr baseline="-25000" lang="nl"/>
              <a:t>λ</a:t>
            </a:r>
            <a:r>
              <a:rPr lang="nl" sz="1500"/>
              <a:t>(z|x) || p(z|x)) = 𝔼</a:t>
            </a:r>
            <a:r>
              <a:rPr baseline="-25000" lang="nl" sz="1500"/>
              <a:t>q</a:t>
            </a:r>
            <a:r>
              <a:rPr lang="nl" sz="1500"/>
              <a:t>[log q</a:t>
            </a:r>
            <a:r>
              <a:rPr baseline="-25000" lang="nl"/>
              <a:t>λ</a:t>
            </a:r>
            <a:r>
              <a:rPr lang="nl" sz="1500"/>
              <a:t>(z|x)] - 𝔼</a:t>
            </a:r>
            <a:r>
              <a:rPr baseline="-25000" lang="nl" sz="1500"/>
              <a:t>q</a:t>
            </a:r>
            <a:r>
              <a:rPr lang="nl" sz="1500"/>
              <a:t>[log p(x, z)] + log p(x)</a:t>
            </a:r>
            <a:endParaRPr sz="1500"/>
          </a:p>
          <a:p>
            <a:pPr indent="0" lvl="0" marL="0" rtl="0" algn="l">
              <a:spcBef>
                <a:spcPts val="1600"/>
              </a:spcBef>
              <a:spcAft>
                <a:spcPts val="0"/>
              </a:spcAft>
              <a:buNone/>
            </a:pPr>
            <a:r>
              <a:rPr lang="nl">
                <a:solidFill>
                  <a:schemeClr val="dk1"/>
                </a:solidFill>
              </a:rPr>
              <a:t>Doel: vind de variational parameters λ die de KL-divergence minimaliseren</a:t>
            </a:r>
            <a:endParaRPr>
              <a:solidFill>
                <a:schemeClr val="dk1"/>
              </a:solidFill>
            </a:endParaRPr>
          </a:p>
          <a:p>
            <a:pPr indent="457200" lvl="0" marL="0" rtl="0" algn="l">
              <a:spcBef>
                <a:spcPts val="1600"/>
              </a:spcBef>
              <a:spcAft>
                <a:spcPts val="0"/>
              </a:spcAft>
              <a:buNone/>
            </a:pPr>
            <a:r>
              <a:rPr lang="nl" sz="1500">
                <a:solidFill>
                  <a:schemeClr val="dk1"/>
                </a:solidFill>
              </a:rPr>
              <a:t> q*</a:t>
            </a:r>
            <a:r>
              <a:rPr baseline="-25000" lang="nl" sz="1500">
                <a:solidFill>
                  <a:schemeClr val="dk1"/>
                </a:solidFill>
              </a:rPr>
              <a:t>λ </a:t>
            </a:r>
            <a:r>
              <a:rPr lang="nl" sz="1500">
                <a:solidFill>
                  <a:schemeClr val="dk1"/>
                </a:solidFill>
              </a:rPr>
              <a:t>= arg min</a:t>
            </a:r>
            <a:r>
              <a:rPr baseline="-25000" lang="nl" sz="1500">
                <a:solidFill>
                  <a:schemeClr val="dk1"/>
                </a:solidFill>
              </a:rPr>
              <a:t>λ </a:t>
            </a:r>
            <a:r>
              <a:rPr lang="nl" sz="1500">
                <a:solidFill>
                  <a:schemeClr val="dk1"/>
                </a:solidFill>
              </a:rPr>
              <a:t>KL(q</a:t>
            </a:r>
            <a:r>
              <a:rPr baseline="-25000" lang="nl" sz="1500">
                <a:solidFill>
                  <a:schemeClr val="dk1"/>
                </a:solidFill>
              </a:rPr>
              <a:t>λ</a:t>
            </a:r>
            <a:r>
              <a:rPr lang="nl" sz="1500">
                <a:solidFill>
                  <a:schemeClr val="dk1"/>
                </a:solidFill>
              </a:rPr>
              <a:t>(z|x) || p(z|x))</a:t>
            </a:r>
            <a:endParaRPr sz="1500">
              <a:solidFill>
                <a:schemeClr val="dk1"/>
              </a:solidFill>
            </a:endParaRPr>
          </a:p>
          <a:p>
            <a:pPr indent="0" lvl="0" marL="0" rtl="0" algn="l">
              <a:spcBef>
                <a:spcPts val="1600"/>
              </a:spcBef>
              <a:spcAft>
                <a:spcPts val="1600"/>
              </a:spcAft>
              <a:buNone/>
            </a:pPr>
            <a:r>
              <a:t/>
            </a:r>
            <a:endParaRPr/>
          </a:p>
        </p:txBody>
      </p:sp>
      <p:sp>
        <p:nvSpPr>
          <p:cNvPr id="986" name="Google Shape;986;p1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0" name="Shape 990"/>
        <p:cNvGrpSpPr/>
        <p:nvPr/>
      </p:nvGrpSpPr>
      <p:grpSpPr>
        <a:xfrm>
          <a:off x="0" y="0"/>
          <a:ext cx="0" cy="0"/>
          <a:chOff x="0" y="0"/>
          <a:chExt cx="0" cy="0"/>
        </a:xfrm>
      </p:grpSpPr>
      <p:sp>
        <p:nvSpPr>
          <p:cNvPr id="991" name="Google Shape;991;p1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Variational Inference</a:t>
            </a:r>
            <a:endParaRPr/>
          </a:p>
        </p:txBody>
      </p:sp>
      <p:sp>
        <p:nvSpPr>
          <p:cNvPr id="992" name="Google Shape;992;p114"/>
          <p:cNvSpPr txBox="1"/>
          <p:nvPr>
            <p:ph idx="1" type="body"/>
          </p:nvPr>
        </p:nvSpPr>
        <p:spPr>
          <a:xfrm>
            <a:off x="729450" y="2078875"/>
            <a:ext cx="7688700" cy="306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1500"/>
              <a:t> q*</a:t>
            </a:r>
            <a:r>
              <a:rPr baseline="-25000" lang="nl" sz="1500"/>
              <a:t>λ </a:t>
            </a:r>
            <a:r>
              <a:rPr lang="nl" sz="1500"/>
              <a:t>= arg min</a:t>
            </a:r>
            <a:r>
              <a:rPr baseline="-25000" lang="nl" sz="1500"/>
              <a:t>λ </a:t>
            </a:r>
            <a:r>
              <a:rPr lang="nl" sz="1500"/>
              <a:t>KL(q</a:t>
            </a:r>
            <a:r>
              <a:rPr baseline="-25000" lang="nl" sz="1500"/>
              <a:t>λ</a:t>
            </a:r>
            <a:r>
              <a:rPr lang="nl" sz="1500"/>
              <a:t>(z|x) || p(z|x))</a:t>
            </a:r>
            <a:endParaRPr sz="1500"/>
          </a:p>
          <a:p>
            <a:pPr indent="0" lvl="0" marL="0" rtl="0" algn="l">
              <a:spcBef>
                <a:spcPts val="1600"/>
              </a:spcBef>
              <a:spcAft>
                <a:spcPts val="0"/>
              </a:spcAft>
              <a:buNone/>
            </a:pPr>
            <a:r>
              <a:rPr lang="nl" sz="1500"/>
              <a:t>KL(q</a:t>
            </a:r>
            <a:r>
              <a:rPr baseline="-25000" lang="nl"/>
              <a:t>λ</a:t>
            </a:r>
            <a:r>
              <a:rPr lang="nl" sz="1500"/>
              <a:t>(z|x) || p(z|x)) = 𝔼</a:t>
            </a:r>
            <a:r>
              <a:rPr baseline="-25000" lang="nl" sz="1500"/>
              <a:t>q</a:t>
            </a:r>
            <a:r>
              <a:rPr lang="nl" sz="1500"/>
              <a:t>[log q</a:t>
            </a:r>
            <a:r>
              <a:rPr baseline="-25000" lang="nl"/>
              <a:t>λ</a:t>
            </a:r>
            <a:r>
              <a:rPr lang="nl" sz="1500"/>
              <a:t>(z|x)] - 𝔼</a:t>
            </a:r>
            <a:r>
              <a:rPr baseline="-25000" lang="nl" sz="1500"/>
              <a:t>q</a:t>
            </a:r>
            <a:r>
              <a:rPr lang="nl" sz="1500"/>
              <a:t>[log p(x, z)] + log p(x)</a:t>
            </a:r>
            <a:endParaRPr sz="1500"/>
          </a:p>
          <a:p>
            <a:pPr indent="-311150" lvl="0" marL="457200" rtl="0" algn="l">
              <a:spcBef>
                <a:spcPts val="1600"/>
              </a:spcBef>
              <a:spcAft>
                <a:spcPts val="0"/>
              </a:spcAft>
              <a:buSzPts val="1300"/>
              <a:buChar char="-"/>
            </a:pPr>
            <a:r>
              <a:rPr lang="nl"/>
              <a:t>Intractable door </a:t>
            </a:r>
            <a:r>
              <a:rPr i="1" lang="nl"/>
              <a:t>p(x)</a:t>
            </a:r>
            <a:endParaRPr/>
          </a:p>
          <a:p>
            <a:pPr indent="-311150" lvl="0" marL="457200" rtl="0" algn="l">
              <a:spcBef>
                <a:spcPts val="0"/>
              </a:spcBef>
              <a:spcAft>
                <a:spcPts val="0"/>
              </a:spcAft>
              <a:buSzPts val="1300"/>
              <a:buChar char="-"/>
            </a:pPr>
            <a:r>
              <a:rPr lang="nl"/>
              <a:t>Nieuwe functie:</a:t>
            </a:r>
            <a:endParaRPr/>
          </a:p>
          <a:p>
            <a:pPr indent="457200" lvl="0" marL="457200" rtl="0" algn="l">
              <a:spcBef>
                <a:spcPts val="1600"/>
              </a:spcBef>
              <a:spcAft>
                <a:spcPts val="1600"/>
              </a:spcAft>
              <a:buNone/>
            </a:pPr>
            <a:r>
              <a:rPr lang="nl" sz="1500"/>
              <a:t>ELBO(λ) = </a:t>
            </a:r>
            <a:r>
              <a:rPr lang="nl" sz="1500"/>
              <a:t>𝔼</a:t>
            </a:r>
            <a:r>
              <a:rPr baseline="-25000" lang="nl" sz="1500"/>
              <a:t>q</a:t>
            </a:r>
            <a:r>
              <a:rPr lang="nl" sz="1500"/>
              <a:t>[log p(x, z)] - 𝔼</a:t>
            </a:r>
            <a:r>
              <a:rPr baseline="-25000" lang="nl" sz="1500"/>
              <a:t>q</a:t>
            </a:r>
            <a:r>
              <a:rPr lang="nl" sz="1500"/>
              <a:t>[log q</a:t>
            </a:r>
            <a:r>
              <a:rPr baseline="-25000" lang="nl" sz="1500"/>
              <a:t>λ</a:t>
            </a:r>
            <a:r>
              <a:rPr lang="nl" sz="1500"/>
              <a:t>(z|x)]</a:t>
            </a:r>
            <a:endParaRPr sz="1500"/>
          </a:p>
        </p:txBody>
      </p:sp>
      <p:sp>
        <p:nvSpPr>
          <p:cNvPr id="993" name="Google Shape;993;p1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7" name="Shape 997"/>
        <p:cNvGrpSpPr/>
        <p:nvPr/>
      </p:nvGrpSpPr>
      <p:grpSpPr>
        <a:xfrm>
          <a:off x="0" y="0"/>
          <a:ext cx="0" cy="0"/>
          <a:chOff x="0" y="0"/>
          <a:chExt cx="0" cy="0"/>
        </a:xfrm>
      </p:grpSpPr>
      <p:sp>
        <p:nvSpPr>
          <p:cNvPr id="998" name="Google Shape;998;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Evidence Lower BOund</a:t>
            </a:r>
            <a:endParaRPr/>
          </a:p>
        </p:txBody>
      </p:sp>
      <p:sp>
        <p:nvSpPr>
          <p:cNvPr id="999" name="Google Shape;999;p1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ELBO(λ) = </a:t>
            </a:r>
            <a:r>
              <a:rPr lang="nl">
                <a:solidFill>
                  <a:schemeClr val="dk1"/>
                </a:solidFill>
              </a:rPr>
              <a:t>𝔼</a:t>
            </a:r>
            <a:r>
              <a:rPr baseline="-25000" lang="nl">
                <a:solidFill>
                  <a:schemeClr val="dk1"/>
                </a:solidFill>
              </a:rPr>
              <a:t>q</a:t>
            </a:r>
            <a:r>
              <a:rPr lang="nl">
                <a:solidFill>
                  <a:schemeClr val="dk1"/>
                </a:solidFill>
              </a:rPr>
              <a:t>[log p(x, z)]</a:t>
            </a:r>
            <a:r>
              <a:rPr lang="nl"/>
              <a:t> - </a:t>
            </a:r>
            <a:r>
              <a:rPr lang="nl">
                <a:solidFill>
                  <a:schemeClr val="accent3"/>
                </a:solidFill>
              </a:rPr>
              <a:t>𝔼</a:t>
            </a:r>
            <a:r>
              <a:rPr baseline="-25000" lang="nl">
                <a:solidFill>
                  <a:schemeClr val="accent3"/>
                </a:solidFill>
              </a:rPr>
              <a:t>q</a:t>
            </a:r>
            <a:r>
              <a:rPr lang="nl">
                <a:solidFill>
                  <a:schemeClr val="accent3"/>
                </a:solidFill>
              </a:rPr>
              <a:t>[log q</a:t>
            </a:r>
            <a:r>
              <a:rPr baseline="-25000" lang="nl">
                <a:solidFill>
                  <a:schemeClr val="accent3"/>
                </a:solidFill>
              </a:rPr>
              <a:t>λ</a:t>
            </a:r>
            <a:r>
              <a:rPr lang="nl">
                <a:solidFill>
                  <a:schemeClr val="accent3"/>
                </a:solidFill>
              </a:rPr>
              <a:t>(z|x)]</a:t>
            </a:r>
            <a:br>
              <a:rPr lang="nl">
                <a:solidFill>
                  <a:schemeClr val="accent3"/>
                </a:solidFill>
              </a:rPr>
            </a:br>
            <a:r>
              <a:rPr lang="nl"/>
              <a:t>KL(q</a:t>
            </a:r>
            <a:r>
              <a:rPr baseline="-25000" lang="nl"/>
              <a:t>λ</a:t>
            </a:r>
            <a:r>
              <a:rPr lang="nl"/>
              <a:t>(z|x) || p(z|x)) = - </a:t>
            </a:r>
            <a:r>
              <a:rPr lang="nl">
                <a:solidFill>
                  <a:schemeClr val="dk1"/>
                </a:solidFill>
              </a:rPr>
              <a:t>𝔼</a:t>
            </a:r>
            <a:r>
              <a:rPr baseline="-25000" lang="nl">
                <a:solidFill>
                  <a:schemeClr val="dk1"/>
                </a:solidFill>
              </a:rPr>
              <a:t>q</a:t>
            </a:r>
            <a:r>
              <a:rPr lang="nl">
                <a:solidFill>
                  <a:schemeClr val="dk1"/>
                </a:solidFill>
              </a:rPr>
              <a:t>[log p(x, z)] </a:t>
            </a:r>
            <a:r>
              <a:rPr lang="nl"/>
              <a:t>+</a:t>
            </a:r>
            <a:r>
              <a:rPr lang="nl">
                <a:solidFill>
                  <a:schemeClr val="dk1"/>
                </a:solidFill>
              </a:rPr>
              <a:t> </a:t>
            </a:r>
            <a:r>
              <a:rPr lang="nl">
                <a:solidFill>
                  <a:schemeClr val="accent3"/>
                </a:solidFill>
              </a:rPr>
              <a:t>𝔼</a:t>
            </a:r>
            <a:r>
              <a:rPr baseline="-25000" lang="nl">
                <a:solidFill>
                  <a:schemeClr val="accent3"/>
                </a:solidFill>
              </a:rPr>
              <a:t>q</a:t>
            </a:r>
            <a:r>
              <a:rPr lang="nl">
                <a:solidFill>
                  <a:schemeClr val="accent3"/>
                </a:solidFill>
              </a:rPr>
              <a:t>[log q</a:t>
            </a:r>
            <a:r>
              <a:rPr baseline="-25000" lang="nl">
                <a:solidFill>
                  <a:schemeClr val="accent3"/>
                </a:solidFill>
              </a:rPr>
              <a:t>λ</a:t>
            </a:r>
            <a:r>
              <a:rPr lang="nl">
                <a:solidFill>
                  <a:schemeClr val="accent3"/>
                </a:solidFill>
              </a:rPr>
              <a:t>(z|x)]</a:t>
            </a:r>
            <a:r>
              <a:rPr lang="nl"/>
              <a:t> + log p(x)</a:t>
            </a:r>
            <a:endParaRPr/>
          </a:p>
          <a:p>
            <a:pPr indent="0" lvl="0" marL="0" rtl="0" algn="l">
              <a:spcBef>
                <a:spcPts val="1600"/>
              </a:spcBef>
              <a:spcAft>
                <a:spcPts val="0"/>
              </a:spcAft>
              <a:buNone/>
            </a:pPr>
            <a:r>
              <a:rPr lang="nl"/>
              <a:t>log p(x) = KL(q</a:t>
            </a:r>
            <a:r>
              <a:rPr baseline="-25000" lang="nl"/>
              <a:t>λ</a:t>
            </a:r>
            <a:r>
              <a:rPr lang="nl"/>
              <a:t>(z|x) || p(z|x)) + </a:t>
            </a:r>
            <a:r>
              <a:rPr lang="nl">
                <a:solidFill>
                  <a:schemeClr val="dk1"/>
                </a:solidFill>
              </a:rPr>
              <a:t>𝔼</a:t>
            </a:r>
            <a:r>
              <a:rPr baseline="-25000" lang="nl">
                <a:solidFill>
                  <a:schemeClr val="dk1"/>
                </a:solidFill>
              </a:rPr>
              <a:t>q</a:t>
            </a:r>
            <a:r>
              <a:rPr lang="nl">
                <a:solidFill>
                  <a:schemeClr val="dk1"/>
                </a:solidFill>
              </a:rPr>
              <a:t>[log p(x, z)] </a:t>
            </a:r>
            <a:r>
              <a:rPr lang="nl"/>
              <a:t>-</a:t>
            </a:r>
            <a:r>
              <a:rPr lang="nl">
                <a:solidFill>
                  <a:schemeClr val="dk1"/>
                </a:solidFill>
              </a:rPr>
              <a:t> </a:t>
            </a:r>
            <a:r>
              <a:rPr lang="nl">
                <a:solidFill>
                  <a:schemeClr val="accent3"/>
                </a:solidFill>
              </a:rPr>
              <a:t>𝔼</a:t>
            </a:r>
            <a:r>
              <a:rPr baseline="-25000" lang="nl">
                <a:solidFill>
                  <a:schemeClr val="accent3"/>
                </a:solidFill>
              </a:rPr>
              <a:t>q</a:t>
            </a:r>
            <a:r>
              <a:rPr lang="nl">
                <a:solidFill>
                  <a:schemeClr val="accent3"/>
                </a:solidFill>
              </a:rPr>
              <a:t>[log q</a:t>
            </a:r>
            <a:r>
              <a:rPr baseline="-25000" lang="nl">
                <a:solidFill>
                  <a:schemeClr val="accent3"/>
                </a:solidFill>
              </a:rPr>
              <a:t>λ</a:t>
            </a:r>
            <a:r>
              <a:rPr lang="nl">
                <a:solidFill>
                  <a:schemeClr val="accent3"/>
                </a:solidFill>
              </a:rPr>
              <a:t>(z|x)]</a:t>
            </a:r>
            <a:br>
              <a:rPr lang="nl">
                <a:solidFill>
                  <a:schemeClr val="accent3"/>
                </a:solidFill>
              </a:rPr>
            </a:br>
            <a:r>
              <a:rPr lang="nl"/>
              <a:t>log p(x) = KL(q</a:t>
            </a:r>
            <a:r>
              <a:rPr baseline="-25000" lang="nl"/>
              <a:t>λ</a:t>
            </a:r>
            <a:r>
              <a:rPr lang="nl"/>
              <a:t>(z|x) || p(z|x)) + </a:t>
            </a:r>
            <a:r>
              <a:rPr lang="nl">
                <a:solidFill>
                  <a:schemeClr val="dk1"/>
                </a:solidFill>
              </a:rPr>
              <a:t>EL</a:t>
            </a:r>
            <a:r>
              <a:rPr lang="nl">
                <a:solidFill>
                  <a:schemeClr val="accent3"/>
                </a:solidFill>
              </a:rPr>
              <a:t>BO</a:t>
            </a:r>
            <a:r>
              <a:rPr lang="nl"/>
              <a:t>(λ)</a:t>
            </a:r>
            <a:endParaRPr>
              <a:solidFill>
                <a:schemeClr val="accent3"/>
              </a:solidFill>
            </a:endParaRPr>
          </a:p>
          <a:p>
            <a:pPr indent="0" lvl="0" marL="0" rtl="0" algn="l">
              <a:spcBef>
                <a:spcPts val="1600"/>
              </a:spcBef>
              <a:spcAft>
                <a:spcPts val="1600"/>
              </a:spcAft>
              <a:buNone/>
            </a:pPr>
            <a:r>
              <a:t/>
            </a:r>
            <a:endParaRPr/>
          </a:p>
        </p:txBody>
      </p:sp>
      <p:sp>
        <p:nvSpPr>
          <p:cNvPr id="1000" name="Google Shape;1000;p1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4" name="Shape 1004"/>
        <p:cNvGrpSpPr/>
        <p:nvPr/>
      </p:nvGrpSpPr>
      <p:grpSpPr>
        <a:xfrm>
          <a:off x="0" y="0"/>
          <a:ext cx="0" cy="0"/>
          <a:chOff x="0" y="0"/>
          <a:chExt cx="0" cy="0"/>
        </a:xfrm>
      </p:grpSpPr>
      <p:sp>
        <p:nvSpPr>
          <p:cNvPr id="1005" name="Google Shape;1005;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Evidence Lower BOund</a:t>
            </a:r>
            <a:endParaRPr/>
          </a:p>
        </p:txBody>
      </p:sp>
      <p:sp>
        <p:nvSpPr>
          <p:cNvPr id="1006" name="Google Shape;1006;p116"/>
          <p:cNvSpPr txBox="1"/>
          <p:nvPr>
            <p:ph idx="1" type="body"/>
          </p:nvPr>
        </p:nvSpPr>
        <p:spPr>
          <a:xfrm>
            <a:off x="729450" y="2078875"/>
            <a:ext cx="7688700" cy="27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ELBO(λ) = </a:t>
            </a:r>
            <a:r>
              <a:rPr lang="nl">
                <a:solidFill>
                  <a:schemeClr val="dk1"/>
                </a:solidFill>
              </a:rPr>
              <a:t>𝔼</a:t>
            </a:r>
            <a:r>
              <a:rPr baseline="-25000" lang="nl">
                <a:solidFill>
                  <a:schemeClr val="dk1"/>
                </a:solidFill>
              </a:rPr>
              <a:t>q</a:t>
            </a:r>
            <a:r>
              <a:rPr lang="nl">
                <a:solidFill>
                  <a:schemeClr val="dk1"/>
                </a:solidFill>
              </a:rPr>
              <a:t>[log p(x, z)]</a:t>
            </a:r>
            <a:r>
              <a:rPr lang="nl"/>
              <a:t> - </a:t>
            </a:r>
            <a:r>
              <a:rPr lang="nl">
                <a:solidFill>
                  <a:schemeClr val="accent3"/>
                </a:solidFill>
              </a:rPr>
              <a:t>𝔼</a:t>
            </a:r>
            <a:r>
              <a:rPr baseline="-25000" lang="nl">
                <a:solidFill>
                  <a:schemeClr val="accent3"/>
                </a:solidFill>
              </a:rPr>
              <a:t>q</a:t>
            </a:r>
            <a:r>
              <a:rPr lang="nl">
                <a:solidFill>
                  <a:schemeClr val="accent3"/>
                </a:solidFill>
              </a:rPr>
              <a:t>[log q</a:t>
            </a:r>
            <a:r>
              <a:rPr baseline="-25000" lang="nl">
                <a:solidFill>
                  <a:schemeClr val="accent3"/>
                </a:solidFill>
              </a:rPr>
              <a:t>λ</a:t>
            </a:r>
            <a:r>
              <a:rPr lang="nl">
                <a:solidFill>
                  <a:schemeClr val="accent3"/>
                </a:solidFill>
              </a:rPr>
              <a:t>(z|x)]</a:t>
            </a:r>
            <a:br>
              <a:rPr lang="nl">
                <a:solidFill>
                  <a:schemeClr val="accent3"/>
                </a:solidFill>
              </a:rPr>
            </a:br>
            <a:r>
              <a:rPr lang="nl"/>
              <a:t>KL(q</a:t>
            </a:r>
            <a:r>
              <a:rPr baseline="-25000" lang="nl"/>
              <a:t>λ</a:t>
            </a:r>
            <a:r>
              <a:rPr lang="nl"/>
              <a:t>(z|x) || p(z|x)) = - </a:t>
            </a:r>
            <a:r>
              <a:rPr lang="nl">
                <a:solidFill>
                  <a:schemeClr val="dk1"/>
                </a:solidFill>
              </a:rPr>
              <a:t>𝔼</a:t>
            </a:r>
            <a:r>
              <a:rPr baseline="-25000" lang="nl">
                <a:solidFill>
                  <a:schemeClr val="dk1"/>
                </a:solidFill>
              </a:rPr>
              <a:t>q</a:t>
            </a:r>
            <a:r>
              <a:rPr lang="nl">
                <a:solidFill>
                  <a:schemeClr val="dk1"/>
                </a:solidFill>
              </a:rPr>
              <a:t>[log p(x, z)] </a:t>
            </a:r>
            <a:r>
              <a:rPr lang="nl"/>
              <a:t>+</a:t>
            </a:r>
            <a:r>
              <a:rPr lang="nl">
                <a:solidFill>
                  <a:schemeClr val="dk1"/>
                </a:solidFill>
              </a:rPr>
              <a:t> </a:t>
            </a:r>
            <a:r>
              <a:rPr lang="nl">
                <a:solidFill>
                  <a:schemeClr val="accent3"/>
                </a:solidFill>
              </a:rPr>
              <a:t>𝔼</a:t>
            </a:r>
            <a:r>
              <a:rPr baseline="-25000" lang="nl">
                <a:solidFill>
                  <a:schemeClr val="accent3"/>
                </a:solidFill>
              </a:rPr>
              <a:t>q</a:t>
            </a:r>
            <a:r>
              <a:rPr lang="nl">
                <a:solidFill>
                  <a:schemeClr val="accent3"/>
                </a:solidFill>
              </a:rPr>
              <a:t>[log q</a:t>
            </a:r>
            <a:r>
              <a:rPr baseline="-25000" lang="nl">
                <a:solidFill>
                  <a:schemeClr val="accent3"/>
                </a:solidFill>
              </a:rPr>
              <a:t>λ</a:t>
            </a:r>
            <a:r>
              <a:rPr lang="nl">
                <a:solidFill>
                  <a:schemeClr val="accent3"/>
                </a:solidFill>
              </a:rPr>
              <a:t>(z|x)]</a:t>
            </a:r>
            <a:r>
              <a:rPr lang="nl"/>
              <a:t> + log p(x)</a:t>
            </a:r>
            <a:endParaRPr/>
          </a:p>
          <a:p>
            <a:pPr indent="0" lvl="0" marL="0" rtl="0" algn="l">
              <a:spcBef>
                <a:spcPts val="1600"/>
              </a:spcBef>
              <a:spcAft>
                <a:spcPts val="0"/>
              </a:spcAft>
              <a:buNone/>
            </a:pPr>
            <a:r>
              <a:rPr lang="nl"/>
              <a:t>log p(x) = KL(q</a:t>
            </a:r>
            <a:r>
              <a:rPr baseline="-25000" lang="nl"/>
              <a:t>λ</a:t>
            </a:r>
            <a:r>
              <a:rPr lang="nl"/>
              <a:t>(z|x) || p(z|x)) + </a:t>
            </a:r>
            <a:r>
              <a:rPr lang="nl">
                <a:solidFill>
                  <a:schemeClr val="dk1"/>
                </a:solidFill>
              </a:rPr>
              <a:t>𝔼</a:t>
            </a:r>
            <a:r>
              <a:rPr baseline="-25000" lang="nl">
                <a:solidFill>
                  <a:schemeClr val="dk1"/>
                </a:solidFill>
              </a:rPr>
              <a:t>q</a:t>
            </a:r>
            <a:r>
              <a:rPr lang="nl">
                <a:solidFill>
                  <a:schemeClr val="dk1"/>
                </a:solidFill>
              </a:rPr>
              <a:t>[log p(x, z)] </a:t>
            </a:r>
            <a:r>
              <a:rPr lang="nl"/>
              <a:t>-</a:t>
            </a:r>
            <a:r>
              <a:rPr lang="nl">
                <a:solidFill>
                  <a:schemeClr val="dk1"/>
                </a:solidFill>
              </a:rPr>
              <a:t> </a:t>
            </a:r>
            <a:r>
              <a:rPr lang="nl">
                <a:solidFill>
                  <a:schemeClr val="accent3"/>
                </a:solidFill>
              </a:rPr>
              <a:t>𝔼</a:t>
            </a:r>
            <a:r>
              <a:rPr baseline="-25000" lang="nl">
                <a:solidFill>
                  <a:schemeClr val="accent3"/>
                </a:solidFill>
              </a:rPr>
              <a:t>q</a:t>
            </a:r>
            <a:r>
              <a:rPr lang="nl">
                <a:solidFill>
                  <a:schemeClr val="accent3"/>
                </a:solidFill>
              </a:rPr>
              <a:t>[log q</a:t>
            </a:r>
            <a:r>
              <a:rPr baseline="-25000" lang="nl">
                <a:solidFill>
                  <a:schemeClr val="accent3"/>
                </a:solidFill>
              </a:rPr>
              <a:t>λ</a:t>
            </a:r>
            <a:r>
              <a:rPr lang="nl">
                <a:solidFill>
                  <a:schemeClr val="accent3"/>
                </a:solidFill>
              </a:rPr>
              <a:t>(z|x)]</a:t>
            </a:r>
            <a:br>
              <a:rPr lang="nl">
                <a:solidFill>
                  <a:schemeClr val="accent3"/>
                </a:solidFill>
              </a:rPr>
            </a:br>
            <a:r>
              <a:rPr lang="nl"/>
              <a:t>log p(x) = KL(q</a:t>
            </a:r>
            <a:r>
              <a:rPr baseline="-25000" lang="nl"/>
              <a:t>λ</a:t>
            </a:r>
            <a:r>
              <a:rPr lang="nl"/>
              <a:t>(z|x) || p(z|x)) + </a:t>
            </a:r>
            <a:r>
              <a:rPr lang="nl">
                <a:solidFill>
                  <a:schemeClr val="dk1"/>
                </a:solidFill>
              </a:rPr>
              <a:t>EL</a:t>
            </a:r>
            <a:r>
              <a:rPr lang="nl">
                <a:solidFill>
                  <a:schemeClr val="accent3"/>
                </a:solidFill>
              </a:rPr>
              <a:t>BO</a:t>
            </a:r>
            <a:r>
              <a:rPr lang="nl"/>
              <a:t>(λ)</a:t>
            </a:r>
            <a:endParaRPr/>
          </a:p>
          <a:p>
            <a:pPr indent="-311150" lvl="0" marL="457200" rtl="0" algn="l">
              <a:spcBef>
                <a:spcPts val="1600"/>
              </a:spcBef>
              <a:spcAft>
                <a:spcPts val="0"/>
              </a:spcAft>
              <a:buSzPts val="1300"/>
              <a:buChar char="-"/>
            </a:pPr>
            <a:r>
              <a:rPr lang="nl"/>
              <a:t>KL eigenschap: KL ≥ 0</a:t>
            </a:r>
            <a:endParaRPr/>
          </a:p>
          <a:p>
            <a:pPr indent="-311150" lvl="0" marL="457200" rtl="0" algn="l">
              <a:spcBef>
                <a:spcPts val="0"/>
              </a:spcBef>
              <a:spcAft>
                <a:spcPts val="0"/>
              </a:spcAft>
              <a:buSzPts val="1300"/>
              <a:buChar char="-"/>
            </a:pPr>
            <a:r>
              <a:rPr lang="nl"/>
              <a:t>KL minimaliseren == ELBO maximaliseren tot constante: log </a:t>
            </a:r>
            <a:r>
              <a:rPr i="1" lang="nl"/>
              <a:t>p(x)</a:t>
            </a:r>
            <a:endParaRPr/>
          </a:p>
          <a:p>
            <a:pPr indent="0" lvl="0" marL="0" rtl="0" algn="l">
              <a:spcBef>
                <a:spcPts val="1600"/>
              </a:spcBef>
              <a:spcAft>
                <a:spcPts val="1600"/>
              </a:spcAft>
              <a:buNone/>
            </a:pPr>
            <a:r>
              <a:t/>
            </a:r>
            <a:endParaRPr/>
          </a:p>
        </p:txBody>
      </p:sp>
      <p:sp>
        <p:nvSpPr>
          <p:cNvPr id="1007" name="Google Shape;1007;p1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1" name="Shape 1011"/>
        <p:cNvGrpSpPr/>
        <p:nvPr/>
      </p:nvGrpSpPr>
      <p:grpSpPr>
        <a:xfrm>
          <a:off x="0" y="0"/>
          <a:ext cx="0" cy="0"/>
          <a:chOff x="0" y="0"/>
          <a:chExt cx="0" cy="0"/>
        </a:xfrm>
      </p:grpSpPr>
      <p:sp>
        <p:nvSpPr>
          <p:cNvPr id="1012" name="Google Shape;1012;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Evidence Lower BOund</a:t>
            </a:r>
            <a:endParaRPr/>
          </a:p>
        </p:txBody>
      </p:sp>
      <p:sp>
        <p:nvSpPr>
          <p:cNvPr id="1013" name="Google Shape;1013;p117"/>
          <p:cNvSpPr txBox="1"/>
          <p:nvPr>
            <p:ph idx="1" type="body"/>
          </p:nvPr>
        </p:nvSpPr>
        <p:spPr>
          <a:xfrm>
            <a:off x="729450" y="2078875"/>
            <a:ext cx="7688700" cy="27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ELBO</a:t>
            </a:r>
            <a:r>
              <a:rPr baseline="-25000" lang="nl"/>
              <a:t>i</a:t>
            </a:r>
            <a:r>
              <a:rPr lang="nl"/>
              <a:t>(λ) = 𝔼</a:t>
            </a:r>
            <a:r>
              <a:rPr baseline="-25000" lang="nl"/>
              <a:t>q</a:t>
            </a:r>
            <a:r>
              <a:rPr lang="nl"/>
              <a:t>[log p(x</a:t>
            </a:r>
            <a:r>
              <a:rPr baseline="-25000" lang="nl"/>
              <a:t>i</a:t>
            </a:r>
            <a:r>
              <a:rPr lang="nl"/>
              <a:t>, z)] - 𝔼</a:t>
            </a:r>
            <a:r>
              <a:rPr baseline="-25000" lang="nl"/>
              <a:t>q</a:t>
            </a:r>
            <a:r>
              <a:rPr lang="nl"/>
              <a:t>[log q</a:t>
            </a:r>
            <a:r>
              <a:rPr baseline="-25000" lang="nl"/>
              <a:t>λ</a:t>
            </a:r>
            <a:r>
              <a:rPr lang="nl"/>
              <a:t>(z|x</a:t>
            </a:r>
            <a:r>
              <a:rPr baseline="-25000" lang="nl"/>
              <a:t>i</a:t>
            </a:r>
            <a:r>
              <a:rPr lang="nl"/>
              <a:t>)]</a:t>
            </a:r>
            <a:br>
              <a:rPr lang="nl"/>
            </a:br>
            <a:r>
              <a:rPr lang="nl">
                <a:solidFill>
                  <a:srgbClr val="FFFFFF"/>
                </a:solidFill>
              </a:rPr>
              <a:t>ELBO</a:t>
            </a:r>
            <a:r>
              <a:rPr baseline="-25000" lang="nl">
                <a:solidFill>
                  <a:srgbClr val="FFFFFF"/>
                </a:solidFill>
              </a:rPr>
              <a:t>i</a:t>
            </a:r>
            <a:r>
              <a:rPr lang="nl">
                <a:solidFill>
                  <a:srgbClr val="FFFFFF"/>
                </a:solidFill>
              </a:rPr>
              <a:t>(λ) </a:t>
            </a:r>
            <a:r>
              <a:rPr lang="nl"/>
              <a:t>= 𝔼</a:t>
            </a:r>
            <a:r>
              <a:rPr baseline="-25000" lang="nl"/>
              <a:t>q</a:t>
            </a:r>
            <a:r>
              <a:rPr lang="nl"/>
              <a:t>[log(p(x</a:t>
            </a:r>
            <a:r>
              <a:rPr baseline="-25000" lang="nl"/>
              <a:t>i</a:t>
            </a:r>
            <a:r>
              <a:rPr lang="nl"/>
              <a:t>|z) p(z))] - 𝔼</a:t>
            </a:r>
            <a:r>
              <a:rPr baseline="-25000" lang="nl"/>
              <a:t>q</a:t>
            </a:r>
            <a:r>
              <a:rPr lang="nl"/>
              <a:t>[log q</a:t>
            </a:r>
            <a:r>
              <a:rPr baseline="-25000" lang="nl"/>
              <a:t>λ</a:t>
            </a:r>
            <a:r>
              <a:rPr lang="nl"/>
              <a:t>(z|x</a:t>
            </a:r>
            <a:r>
              <a:rPr baseline="-25000" lang="nl"/>
              <a:t>i</a:t>
            </a:r>
            <a:r>
              <a:rPr lang="nl"/>
              <a:t>)]</a:t>
            </a:r>
            <a:br>
              <a:rPr lang="nl"/>
            </a:br>
            <a:r>
              <a:rPr lang="nl">
                <a:solidFill>
                  <a:srgbClr val="FFFFFF"/>
                </a:solidFill>
              </a:rPr>
              <a:t>ELBO</a:t>
            </a:r>
            <a:r>
              <a:rPr baseline="-25000" lang="nl">
                <a:solidFill>
                  <a:srgbClr val="FFFFFF"/>
                </a:solidFill>
              </a:rPr>
              <a:t>i</a:t>
            </a:r>
            <a:r>
              <a:rPr lang="nl">
                <a:solidFill>
                  <a:srgbClr val="FFFFFF"/>
                </a:solidFill>
              </a:rPr>
              <a:t>(λ) </a:t>
            </a:r>
            <a:r>
              <a:rPr lang="nl"/>
              <a:t>= 𝔼</a:t>
            </a:r>
            <a:r>
              <a:rPr baseline="-25000" lang="nl"/>
              <a:t>q</a:t>
            </a:r>
            <a:r>
              <a:rPr lang="nl"/>
              <a:t>[log p(x</a:t>
            </a:r>
            <a:r>
              <a:rPr baseline="-25000" lang="nl"/>
              <a:t>i</a:t>
            </a:r>
            <a:r>
              <a:rPr lang="nl"/>
              <a:t>|z)] + 𝔼</a:t>
            </a:r>
            <a:r>
              <a:rPr baseline="-25000" lang="nl"/>
              <a:t>q</a:t>
            </a:r>
            <a:r>
              <a:rPr lang="nl"/>
              <a:t>[log p(z)] - 𝔼</a:t>
            </a:r>
            <a:r>
              <a:rPr baseline="-25000" lang="nl"/>
              <a:t>q</a:t>
            </a:r>
            <a:r>
              <a:rPr lang="nl"/>
              <a:t>[log q</a:t>
            </a:r>
            <a:r>
              <a:rPr baseline="-25000" lang="nl"/>
              <a:t>λ</a:t>
            </a:r>
            <a:r>
              <a:rPr lang="nl"/>
              <a:t>(z|x</a:t>
            </a:r>
            <a:r>
              <a:rPr baseline="-25000" lang="nl"/>
              <a:t>i</a:t>
            </a:r>
            <a:r>
              <a:rPr lang="nl"/>
              <a:t>)]</a:t>
            </a:r>
            <a:endParaRPr/>
          </a:p>
          <a:p>
            <a:pPr indent="0" lvl="0" marL="0" rtl="0" algn="l">
              <a:spcBef>
                <a:spcPts val="1600"/>
              </a:spcBef>
              <a:spcAft>
                <a:spcPts val="1600"/>
              </a:spcAft>
              <a:buNone/>
            </a:pPr>
            <a:r>
              <a:rPr lang="nl">
                <a:solidFill>
                  <a:srgbClr val="FFFFFF"/>
                </a:solidFill>
              </a:rPr>
              <a:t>-ELBO</a:t>
            </a:r>
            <a:r>
              <a:rPr baseline="-25000" lang="nl">
                <a:solidFill>
                  <a:srgbClr val="FFFFFF"/>
                </a:solidFill>
              </a:rPr>
              <a:t>i</a:t>
            </a:r>
            <a:r>
              <a:rPr lang="nl">
                <a:solidFill>
                  <a:srgbClr val="FFFFFF"/>
                </a:solidFill>
              </a:rPr>
              <a:t>(λ) = -𝔼</a:t>
            </a:r>
            <a:r>
              <a:rPr baseline="-25000" lang="nl">
                <a:solidFill>
                  <a:srgbClr val="FFFFFF"/>
                </a:solidFill>
              </a:rPr>
              <a:t>q</a:t>
            </a:r>
            <a:r>
              <a:rPr lang="nl">
                <a:solidFill>
                  <a:srgbClr val="FFFFFF"/>
                </a:solidFill>
              </a:rPr>
              <a:t>[log p(x</a:t>
            </a:r>
            <a:r>
              <a:rPr baseline="-25000" lang="nl">
                <a:solidFill>
                  <a:srgbClr val="FFFFFF"/>
                </a:solidFill>
              </a:rPr>
              <a:t>i</a:t>
            </a:r>
            <a:r>
              <a:rPr lang="nl">
                <a:solidFill>
                  <a:srgbClr val="FFFFFF"/>
                </a:solidFill>
              </a:rPr>
              <a:t>|z)] - 𝔼</a:t>
            </a:r>
            <a:r>
              <a:rPr baseline="-25000" lang="nl">
                <a:solidFill>
                  <a:srgbClr val="FFFFFF"/>
                </a:solidFill>
              </a:rPr>
              <a:t>q</a:t>
            </a:r>
            <a:r>
              <a:rPr lang="nl">
                <a:solidFill>
                  <a:srgbClr val="FFFFFF"/>
                </a:solidFill>
              </a:rPr>
              <a:t>[log p(z)] + 𝔼</a:t>
            </a:r>
            <a:r>
              <a:rPr baseline="-25000" lang="nl">
                <a:solidFill>
                  <a:srgbClr val="FFFFFF"/>
                </a:solidFill>
              </a:rPr>
              <a:t>q</a:t>
            </a:r>
            <a:r>
              <a:rPr lang="nl">
                <a:solidFill>
                  <a:srgbClr val="FFFFFF"/>
                </a:solidFill>
              </a:rPr>
              <a:t>[log q</a:t>
            </a:r>
            <a:r>
              <a:rPr baseline="-25000" lang="nl">
                <a:solidFill>
                  <a:srgbClr val="FFFFFF"/>
                </a:solidFill>
              </a:rPr>
              <a:t>λ</a:t>
            </a:r>
            <a:r>
              <a:rPr lang="nl">
                <a:solidFill>
                  <a:srgbClr val="FFFFFF"/>
                </a:solidFill>
              </a:rPr>
              <a:t>(z|x</a:t>
            </a:r>
            <a:r>
              <a:rPr baseline="-25000" lang="nl">
                <a:solidFill>
                  <a:srgbClr val="FFFFFF"/>
                </a:solidFill>
              </a:rPr>
              <a:t>i</a:t>
            </a:r>
            <a:r>
              <a:rPr lang="nl">
                <a:solidFill>
                  <a:srgbClr val="FFFFFF"/>
                </a:solidFill>
              </a:rPr>
              <a:t>)]</a:t>
            </a:r>
            <a:br>
              <a:rPr lang="nl">
                <a:solidFill>
                  <a:srgbClr val="FFFFFF"/>
                </a:solidFill>
              </a:rPr>
            </a:br>
            <a:r>
              <a:rPr lang="nl">
                <a:solidFill>
                  <a:srgbClr val="FFFFFF"/>
                </a:solidFill>
              </a:rPr>
              <a:t>-ELBO</a:t>
            </a:r>
            <a:r>
              <a:rPr baseline="-25000" lang="nl">
                <a:solidFill>
                  <a:srgbClr val="FFFFFF"/>
                </a:solidFill>
              </a:rPr>
              <a:t>i</a:t>
            </a:r>
            <a:r>
              <a:rPr lang="nl">
                <a:solidFill>
                  <a:srgbClr val="FFFFFF"/>
                </a:solidFill>
              </a:rPr>
              <a:t>(λ) = -𝔼</a:t>
            </a:r>
            <a:r>
              <a:rPr baseline="-25000" lang="nl">
                <a:solidFill>
                  <a:srgbClr val="FFFFFF"/>
                </a:solidFill>
              </a:rPr>
              <a:t>q</a:t>
            </a:r>
            <a:r>
              <a:rPr lang="nl">
                <a:solidFill>
                  <a:srgbClr val="FFFFFF"/>
                </a:solidFill>
              </a:rPr>
              <a:t>[log p(x</a:t>
            </a:r>
            <a:r>
              <a:rPr baseline="-25000" lang="nl">
                <a:solidFill>
                  <a:srgbClr val="FFFFFF"/>
                </a:solidFill>
              </a:rPr>
              <a:t>i</a:t>
            </a:r>
            <a:r>
              <a:rPr lang="nl">
                <a:solidFill>
                  <a:srgbClr val="FFFFFF"/>
                </a:solidFill>
              </a:rPr>
              <a:t>|z)] + 𝔼</a:t>
            </a:r>
            <a:r>
              <a:rPr baseline="-25000" lang="nl">
                <a:solidFill>
                  <a:srgbClr val="FFFFFF"/>
                </a:solidFill>
              </a:rPr>
              <a:t>q</a:t>
            </a:r>
            <a:r>
              <a:rPr lang="nl">
                <a:solidFill>
                  <a:srgbClr val="FFFFFF"/>
                </a:solidFill>
              </a:rPr>
              <a:t>[log q</a:t>
            </a:r>
            <a:r>
              <a:rPr baseline="-25000" lang="nl">
                <a:solidFill>
                  <a:srgbClr val="FFFFFF"/>
                </a:solidFill>
              </a:rPr>
              <a:t>λ</a:t>
            </a:r>
            <a:r>
              <a:rPr lang="nl">
                <a:solidFill>
                  <a:srgbClr val="FFFFFF"/>
                </a:solidFill>
              </a:rPr>
              <a:t>(z|x</a:t>
            </a:r>
            <a:r>
              <a:rPr baseline="-25000" lang="nl">
                <a:solidFill>
                  <a:srgbClr val="FFFFFF"/>
                </a:solidFill>
              </a:rPr>
              <a:t>i</a:t>
            </a:r>
            <a:r>
              <a:rPr lang="nl">
                <a:solidFill>
                  <a:srgbClr val="FFFFFF"/>
                </a:solidFill>
              </a:rPr>
              <a:t>)] - 𝔼</a:t>
            </a:r>
            <a:r>
              <a:rPr baseline="-25000" lang="nl">
                <a:solidFill>
                  <a:srgbClr val="FFFFFF"/>
                </a:solidFill>
              </a:rPr>
              <a:t>q</a:t>
            </a:r>
            <a:r>
              <a:rPr lang="nl">
                <a:solidFill>
                  <a:srgbClr val="FFFFFF"/>
                </a:solidFill>
              </a:rPr>
              <a:t>[log p(z)]</a:t>
            </a:r>
            <a:br>
              <a:rPr lang="nl">
                <a:solidFill>
                  <a:srgbClr val="FFFFFF"/>
                </a:solidFill>
              </a:rPr>
            </a:br>
            <a:r>
              <a:rPr lang="nl">
                <a:solidFill>
                  <a:srgbClr val="FFFFFF"/>
                </a:solidFill>
              </a:rPr>
              <a:t>-ELBO</a:t>
            </a:r>
            <a:r>
              <a:rPr baseline="-25000" lang="nl">
                <a:solidFill>
                  <a:srgbClr val="FFFFFF"/>
                </a:solidFill>
              </a:rPr>
              <a:t>i</a:t>
            </a:r>
            <a:r>
              <a:rPr lang="nl">
                <a:solidFill>
                  <a:srgbClr val="FFFFFF"/>
                </a:solidFill>
              </a:rPr>
              <a:t>(λ) = -𝔼</a:t>
            </a:r>
            <a:r>
              <a:rPr baseline="-25000" lang="nl">
                <a:solidFill>
                  <a:srgbClr val="FFFFFF"/>
                </a:solidFill>
              </a:rPr>
              <a:t>q</a:t>
            </a:r>
            <a:r>
              <a:rPr lang="nl">
                <a:solidFill>
                  <a:srgbClr val="FFFFFF"/>
                </a:solidFill>
              </a:rPr>
              <a:t>[log p(x</a:t>
            </a:r>
            <a:r>
              <a:rPr baseline="-25000" lang="nl">
                <a:solidFill>
                  <a:srgbClr val="FFFFFF"/>
                </a:solidFill>
              </a:rPr>
              <a:t>i</a:t>
            </a:r>
            <a:r>
              <a:rPr lang="nl">
                <a:solidFill>
                  <a:srgbClr val="FFFFFF"/>
                </a:solidFill>
              </a:rPr>
              <a:t>|z)] + 𝔼</a:t>
            </a:r>
            <a:r>
              <a:rPr baseline="-25000" lang="nl">
                <a:solidFill>
                  <a:srgbClr val="FFFFFF"/>
                </a:solidFill>
              </a:rPr>
              <a:t>q</a:t>
            </a:r>
            <a:r>
              <a:rPr lang="nl">
                <a:solidFill>
                  <a:srgbClr val="FFFFFF"/>
                </a:solidFill>
              </a:rPr>
              <a:t>[log </a:t>
            </a:r>
            <a:r>
              <a:rPr lang="nl" u="sng">
                <a:solidFill>
                  <a:srgbClr val="FFFFFF"/>
                </a:solidFill>
              </a:rPr>
              <a:t>q</a:t>
            </a:r>
            <a:r>
              <a:rPr baseline="-25000" lang="nl">
                <a:solidFill>
                  <a:srgbClr val="FFFFFF"/>
                </a:solidFill>
              </a:rPr>
              <a:t>λ</a:t>
            </a:r>
            <a:r>
              <a:rPr lang="nl" u="sng">
                <a:solidFill>
                  <a:srgbClr val="FFFFFF"/>
                </a:solidFill>
              </a:rPr>
              <a:t>(z|x</a:t>
            </a:r>
            <a:r>
              <a:rPr baseline="-25000" lang="nl">
                <a:solidFill>
                  <a:srgbClr val="FFFFFF"/>
                </a:solidFill>
              </a:rPr>
              <a:t>i</a:t>
            </a:r>
            <a:r>
              <a:rPr lang="nl" u="sng">
                <a:solidFill>
                  <a:srgbClr val="FFFFFF"/>
                </a:solidFill>
              </a:rPr>
              <a:t>)</a:t>
            </a:r>
            <a:r>
              <a:rPr lang="nl">
                <a:solidFill>
                  <a:srgbClr val="FFFFFF"/>
                </a:solidFill>
              </a:rPr>
              <a:t>]</a:t>
            </a:r>
            <a:br>
              <a:rPr lang="nl">
                <a:solidFill>
                  <a:srgbClr val="FFFFFF"/>
                </a:solidFill>
              </a:rPr>
            </a:br>
            <a:r>
              <a:rPr lang="nl">
                <a:solidFill>
                  <a:srgbClr val="FFFFFF"/>
                </a:solidFill>
              </a:rPr>
              <a:t>					          p(z)</a:t>
            </a:r>
            <a:br>
              <a:rPr lang="nl">
                <a:solidFill>
                  <a:srgbClr val="FFFFFF"/>
                </a:solidFill>
              </a:rPr>
            </a:br>
            <a:r>
              <a:rPr lang="nl">
                <a:solidFill>
                  <a:srgbClr val="FFFFFF"/>
                </a:solidFill>
              </a:rPr>
              <a:t>-ELBO</a:t>
            </a:r>
            <a:r>
              <a:rPr baseline="-25000" lang="nl">
                <a:solidFill>
                  <a:srgbClr val="FFFFFF"/>
                </a:solidFill>
              </a:rPr>
              <a:t>i</a:t>
            </a:r>
            <a:r>
              <a:rPr lang="nl">
                <a:solidFill>
                  <a:srgbClr val="FFFFFF"/>
                </a:solidFill>
              </a:rPr>
              <a:t>(λ) = -𝔼</a:t>
            </a:r>
            <a:r>
              <a:rPr baseline="-25000" lang="nl">
                <a:solidFill>
                  <a:srgbClr val="FFFFFF"/>
                </a:solidFill>
              </a:rPr>
              <a:t>q</a:t>
            </a:r>
            <a:r>
              <a:rPr lang="nl">
                <a:solidFill>
                  <a:srgbClr val="FFFFFF"/>
                </a:solidFill>
              </a:rPr>
              <a:t>[log p(x</a:t>
            </a:r>
            <a:r>
              <a:rPr baseline="-25000" lang="nl">
                <a:solidFill>
                  <a:srgbClr val="FFFFFF"/>
                </a:solidFill>
              </a:rPr>
              <a:t>i</a:t>
            </a:r>
            <a:r>
              <a:rPr lang="nl">
                <a:solidFill>
                  <a:srgbClr val="FFFFFF"/>
                </a:solidFill>
              </a:rPr>
              <a:t>|z)] + KL(q</a:t>
            </a:r>
            <a:r>
              <a:rPr baseline="-25000" lang="nl">
                <a:solidFill>
                  <a:srgbClr val="FFFFFF"/>
                </a:solidFill>
              </a:rPr>
              <a:t>λ</a:t>
            </a:r>
            <a:r>
              <a:rPr lang="nl">
                <a:solidFill>
                  <a:srgbClr val="FFFFFF"/>
                </a:solidFill>
              </a:rPr>
              <a:t>(z|x</a:t>
            </a:r>
            <a:r>
              <a:rPr baseline="-25000" lang="nl">
                <a:solidFill>
                  <a:srgbClr val="FFFFFF"/>
                </a:solidFill>
              </a:rPr>
              <a:t>i</a:t>
            </a:r>
            <a:r>
              <a:rPr lang="nl">
                <a:solidFill>
                  <a:srgbClr val="FFFFFF"/>
                </a:solidFill>
              </a:rPr>
              <a:t>) || p(z))</a:t>
            </a:r>
            <a:br>
              <a:rPr lang="nl">
                <a:solidFill>
                  <a:srgbClr val="FFFFFF"/>
                </a:solidFill>
              </a:rPr>
            </a:br>
            <a:br>
              <a:rPr lang="nl">
                <a:solidFill>
                  <a:srgbClr val="FFFFFF"/>
                </a:solidFill>
              </a:rPr>
            </a:br>
            <a:r>
              <a:rPr lang="nl">
                <a:solidFill>
                  <a:srgbClr val="FFFFFF"/>
                </a:solidFill>
              </a:rPr>
              <a:t>ELBO</a:t>
            </a:r>
            <a:r>
              <a:rPr baseline="-25000" lang="nl">
                <a:solidFill>
                  <a:srgbClr val="FFFFFF"/>
                </a:solidFill>
              </a:rPr>
              <a:t>i</a:t>
            </a:r>
            <a:r>
              <a:rPr lang="nl">
                <a:solidFill>
                  <a:srgbClr val="FFFFFF"/>
                </a:solidFill>
              </a:rPr>
              <a:t>(λ) = 𝔼</a:t>
            </a:r>
            <a:r>
              <a:rPr baseline="-25000" lang="nl">
                <a:solidFill>
                  <a:srgbClr val="FFFFFF"/>
                </a:solidFill>
              </a:rPr>
              <a:t>q</a:t>
            </a:r>
            <a:r>
              <a:rPr lang="nl">
                <a:solidFill>
                  <a:srgbClr val="FFFFFF"/>
                </a:solidFill>
              </a:rPr>
              <a:t>[log p(x</a:t>
            </a:r>
            <a:r>
              <a:rPr baseline="-25000" lang="nl">
                <a:solidFill>
                  <a:srgbClr val="FFFFFF"/>
                </a:solidFill>
              </a:rPr>
              <a:t>i</a:t>
            </a:r>
            <a:r>
              <a:rPr lang="nl">
                <a:solidFill>
                  <a:srgbClr val="FFFFFF"/>
                </a:solidFill>
              </a:rPr>
              <a:t>|z)] - KL(q</a:t>
            </a:r>
            <a:r>
              <a:rPr baseline="-25000" lang="nl">
                <a:solidFill>
                  <a:srgbClr val="FFFFFF"/>
                </a:solidFill>
              </a:rPr>
              <a:t>λ</a:t>
            </a:r>
            <a:r>
              <a:rPr lang="nl">
                <a:solidFill>
                  <a:srgbClr val="FFFFFF"/>
                </a:solidFill>
              </a:rPr>
              <a:t>(z|x</a:t>
            </a:r>
            <a:r>
              <a:rPr baseline="-25000" lang="nl">
                <a:solidFill>
                  <a:srgbClr val="FFFFFF"/>
                </a:solidFill>
              </a:rPr>
              <a:t>i</a:t>
            </a:r>
            <a:r>
              <a:rPr lang="nl">
                <a:solidFill>
                  <a:srgbClr val="FFFFFF"/>
                </a:solidFill>
              </a:rPr>
              <a:t>) || p(z))</a:t>
            </a:r>
            <a:endParaRPr>
              <a:solidFill>
                <a:srgbClr val="FFFFFF"/>
              </a:solidFill>
            </a:endParaRPr>
          </a:p>
        </p:txBody>
      </p:sp>
      <p:sp>
        <p:nvSpPr>
          <p:cNvPr id="1014" name="Google Shape;1014;p1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
        <p:nvSpPr>
          <p:cNvPr id="1015" name="Google Shape;1015;p117"/>
          <p:cNvSpPr txBox="1"/>
          <p:nvPr/>
        </p:nvSpPr>
        <p:spPr>
          <a:xfrm>
            <a:off x="6005125" y="2078875"/>
            <a:ext cx="2581800" cy="6087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nl" sz="1300">
                <a:solidFill>
                  <a:schemeClr val="accent1"/>
                </a:solidFill>
                <a:latin typeface="Lato"/>
                <a:ea typeface="Lato"/>
                <a:cs typeface="Lato"/>
                <a:sym typeface="Lato"/>
              </a:rPr>
              <a:t>KL(q</a:t>
            </a:r>
            <a:r>
              <a:rPr baseline="-25000" lang="nl" sz="1300">
                <a:solidFill>
                  <a:schemeClr val="accent1"/>
                </a:solidFill>
                <a:latin typeface="Lato"/>
                <a:ea typeface="Lato"/>
                <a:cs typeface="Lato"/>
                <a:sym typeface="Lato"/>
              </a:rPr>
              <a:t>λ</a:t>
            </a:r>
            <a:r>
              <a:rPr lang="nl" sz="1300">
                <a:solidFill>
                  <a:schemeClr val="accent1"/>
                </a:solidFill>
                <a:latin typeface="Lato"/>
                <a:ea typeface="Lato"/>
                <a:cs typeface="Lato"/>
                <a:sym typeface="Lato"/>
              </a:rPr>
              <a:t>(z|x</a:t>
            </a:r>
            <a:r>
              <a:rPr baseline="-25000" lang="nl" sz="1300">
                <a:solidFill>
                  <a:schemeClr val="accent1"/>
                </a:solidFill>
                <a:latin typeface="Lato"/>
                <a:ea typeface="Lato"/>
                <a:cs typeface="Lato"/>
                <a:sym typeface="Lato"/>
              </a:rPr>
              <a:t>i</a:t>
            </a:r>
            <a:r>
              <a:rPr lang="nl" sz="1300">
                <a:solidFill>
                  <a:schemeClr val="accent1"/>
                </a:solidFill>
                <a:latin typeface="Lato"/>
                <a:ea typeface="Lato"/>
                <a:cs typeface="Lato"/>
                <a:sym typeface="Lato"/>
              </a:rPr>
              <a:t>) || p(z)) = 𝔼</a:t>
            </a:r>
            <a:r>
              <a:rPr baseline="-25000" lang="nl" sz="1300">
                <a:solidFill>
                  <a:schemeClr val="accent1"/>
                </a:solidFill>
                <a:latin typeface="Lato"/>
                <a:ea typeface="Lato"/>
                <a:cs typeface="Lato"/>
                <a:sym typeface="Lato"/>
              </a:rPr>
              <a:t>q</a:t>
            </a:r>
            <a:r>
              <a:rPr lang="nl" sz="1300">
                <a:solidFill>
                  <a:schemeClr val="accent1"/>
                </a:solidFill>
                <a:latin typeface="Lato"/>
                <a:ea typeface="Lato"/>
                <a:cs typeface="Lato"/>
                <a:sym typeface="Lato"/>
              </a:rPr>
              <a:t>[log </a:t>
            </a:r>
            <a:r>
              <a:rPr lang="nl" sz="1300" u="sng">
                <a:solidFill>
                  <a:schemeClr val="accent1"/>
                </a:solidFill>
                <a:latin typeface="Lato"/>
                <a:ea typeface="Lato"/>
                <a:cs typeface="Lato"/>
                <a:sym typeface="Lato"/>
              </a:rPr>
              <a:t>q</a:t>
            </a:r>
            <a:r>
              <a:rPr baseline="-25000" lang="nl" sz="1300">
                <a:solidFill>
                  <a:schemeClr val="accent1"/>
                </a:solidFill>
                <a:latin typeface="Lato"/>
                <a:ea typeface="Lato"/>
                <a:cs typeface="Lato"/>
                <a:sym typeface="Lato"/>
              </a:rPr>
              <a:t>λ</a:t>
            </a:r>
            <a:r>
              <a:rPr lang="nl" sz="1300" u="sng">
                <a:solidFill>
                  <a:schemeClr val="accent1"/>
                </a:solidFill>
                <a:latin typeface="Lato"/>
                <a:ea typeface="Lato"/>
                <a:cs typeface="Lato"/>
                <a:sym typeface="Lato"/>
              </a:rPr>
              <a:t>(z|x</a:t>
            </a:r>
            <a:r>
              <a:rPr baseline="-25000" lang="nl" sz="1300">
                <a:solidFill>
                  <a:schemeClr val="accent1"/>
                </a:solidFill>
                <a:latin typeface="Lato"/>
                <a:ea typeface="Lato"/>
                <a:cs typeface="Lato"/>
                <a:sym typeface="Lato"/>
              </a:rPr>
              <a:t>i</a:t>
            </a:r>
            <a:r>
              <a:rPr lang="nl" sz="1300" u="sng">
                <a:solidFill>
                  <a:schemeClr val="accent1"/>
                </a:solidFill>
                <a:latin typeface="Lato"/>
                <a:ea typeface="Lato"/>
                <a:cs typeface="Lato"/>
                <a:sym typeface="Lato"/>
              </a:rPr>
              <a:t>)</a:t>
            </a:r>
            <a:r>
              <a:rPr lang="nl" sz="1300">
                <a:solidFill>
                  <a:schemeClr val="accent1"/>
                </a:solidFill>
                <a:latin typeface="Lato"/>
                <a:ea typeface="Lato"/>
                <a:cs typeface="Lato"/>
                <a:sym typeface="Lato"/>
              </a:rPr>
              <a:t>]</a:t>
            </a:r>
            <a:br>
              <a:rPr lang="nl" sz="1300">
                <a:solidFill>
                  <a:schemeClr val="accent1"/>
                </a:solidFill>
                <a:latin typeface="Lato"/>
                <a:ea typeface="Lato"/>
                <a:cs typeface="Lato"/>
                <a:sym typeface="Lato"/>
              </a:rPr>
            </a:br>
            <a:r>
              <a:rPr lang="nl" sz="1300">
                <a:solidFill>
                  <a:schemeClr val="accent1"/>
                </a:solidFill>
                <a:latin typeface="Lato"/>
                <a:ea typeface="Lato"/>
                <a:cs typeface="Lato"/>
                <a:sym typeface="Lato"/>
              </a:rPr>
              <a:t>			                  p(z)</a:t>
            </a:r>
            <a:endParaRPr>
              <a:latin typeface="Lato"/>
              <a:ea typeface="Lato"/>
              <a:cs typeface="Lato"/>
              <a:sym typeface="Lato"/>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9" name="Shape 1019"/>
        <p:cNvGrpSpPr/>
        <p:nvPr/>
      </p:nvGrpSpPr>
      <p:grpSpPr>
        <a:xfrm>
          <a:off x="0" y="0"/>
          <a:ext cx="0" cy="0"/>
          <a:chOff x="0" y="0"/>
          <a:chExt cx="0" cy="0"/>
        </a:xfrm>
      </p:grpSpPr>
      <p:sp>
        <p:nvSpPr>
          <p:cNvPr id="1020" name="Google Shape;1020;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Evidence Lower BOund</a:t>
            </a:r>
            <a:endParaRPr/>
          </a:p>
        </p:txBody>
      </p:sp>
      <p:sp>
        <p:nvSpPr>
          <p:cNvPr id="1021" name="Google Shape;1021;p118"/>
          <p:cNvSpPr txBox="1"/>
          <p:nvPr>
            <p:ph idx="1" type="body"/>
          </p:nvPr>
        </p:nvSpPr>
        <p:spPr>
          <a:xfrm>
            <a:off x="729450" y="2078875"/>
            <a:ext cx="7688700" cy="27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ELBO</a:t>
            </a:r>
            <a:r>
              <a:rPr baseline="-25000" lang="nl"/>
              <a:t>i</a:t>
            </a:r>
            <a:r>
              <a:rPr lang="nl"/>
              <a:t>(λ) = 𝔼</a:t>
            </a:r>
            <a:r>
              <a:rPr baseline="-25000" lang="nl"/>
              <a:t>q</a:t>
            </a:r>
            <a:r>
              <a:rPr lang="nl"/>
              <a:t>[log p(x</a:t>
            </a:r>
            <a:r>
              <a:rPr baseline="-25000" lang="nl"/>
              <a:t>i</a:t>
            </a:r>
            <a:r>
              <a:rPr lang="nl"/>
              <a:t>, z)] - 𝔼</a:t>
            </a:r>
            <a:r>
              <a:rPr baseline="-25000" lang="nl"/>
              <a:t>q</a:t>
            </a:r>
            <a:r>
              <a:rPr lang="nl"/>
              <a:t>[log q</a:t>
            </a:r>
            <a:r>
              <a:rPr baseline="-25000" lang="nl"/>
              <a:t>λ</a:t>
            </a:r>
            <a:r>
              <a:rPr lang="nl"/>
              <a:t>(z|x</a:t>
            </a:r>
            <a:r>
              <a:rPr baseline="-25000" lang="nl"/>
              <a:t>i</a:t>
            </a:r>
            <a:r>
              <a:rPr lang="nl"/>
              <a:t>)]</a:t>
            </a:r>
            <a:br>
              <a:rPr lang="nl"/>
            </a:br>
            <a:r>
              <a:rPr lang="nl">
                <a:solidFill>
                  <a:srgbClr val="FFFFFF"/>
                </a:solidFill>
              </a:rPr>
              <a:t>ELBO</a:t>
            </a:r>
            <a:r>
              <a:rPr baseline="-25000" lang="nl">
                <a:solidFill>
                  <a:srgbClr val="FFFFFF"/>
                </a:solidFill>
              </a:rPr>
              <a:t>i</a:t>
            </a:r>
            <a:r>
              <a:rPr lang="nl">
                <a:solidFill>
                  <a:srgbClr val="FFFFFF"/>
                </a:solidFill>
              </a:rPr>
              <a:t>(λ) </a:t>
            </a:r>
            <a:r>
              <a:rPr lang="nl"/>
              <a:t>= 𝔼</a:t>
            </a:r>
            <a:r>
              <a:rPr baseline="-25000" lang="nl"/>
              <a:t>q</a:t>
            </a:r>
            <a:r>
              <a:rPr lang="nl"/>
              <a:t>[log(p(x</a:t>
            </a:r>
            <a:r>
              <a:rPr baseline="-25000" lang="nl"/>
              <a:t>i</a:t>
            </a:r>
            <a:r>
              <a:rPr lang="nl"/>
              <a:t>|z) p(z))] - 𝔼</a:t>
            </a:r>
            <a:r>
              <a:rPr baseline="-25000" lang="nl"/>
              <a:t>q</a:t>
            </a:r>
            <a:r>
              <a:rPr lang="nl"/>
              <a:t>[log q</a:t>
            </a:r>
            <a:r>
              <a:rPr baseline="-25000" lang="nl"/>
              <a:t>λ</a:t>
            </a:r>
            <a:r>
              <a:rPr lang="nl"/>
              <a:t>(z|x</a:t>
            </a:r>
            <a:r>
              <a:rPr baseline="-25000" lang="nl"/>
              <a:t>i</a:t>
            </a:r>
            <a:r>
              <a:rPr lang="nl"/>
              <a:t>)]</a:t>
            </a:r>
            <a:br>
              <a:rPr lang="nl"/>
            </a:br>
            <a:r>
              <a:rPr lang="nl">
                <a:solidFill>
                  <a:srgbClr val="FFFFFF"/>
                </a:solidFill>
              </a:rPr>
              <a:t>ELBO</a:t>
            </a:r>
            <a:r>
              <a:rPr baseline="-25000" lang="nl">
                <a:solidFill>
                  <a:srgbClr val="FFFFFF"/>
                </a:solidFill>
              </a:rPr>
              <a:t>i</a:t>
            </a:r>
            <a:r>
              <a:rPr lang="nl">
                <a:solidFill>
                  <a:srgbClr val="FFFFFF"/>
                </a:solidFill>
              </a:rPr>
              <a:t>(λ) </a:t>
            </a:r>
            <a:r>
              <a:rPr lang="nl"/>
              <a:t>= 𝔼</a:t>
            </a:r>
            <a:r>
              <a:rPr baseline="-25000" lang="nl"/>
              <a:t>q</a:t>
            </a:r>
            <a:r>
              <a:rPr lang="nl"/>
              <a:t>[log p(x</a:t>
            </a:r>
            <a:r>
              <a:rPr baseline="-25000" lang="nl"/>
              <a:t>i</a:t>
            </a:r>
            <a:r>
              <a:rPr lang="nl"/>
              <a:t>|z)] + 𝔼</a:t>
            </a:r>
            <a:r>
              <a:rPr baseline="-25000" lang="nl"/>
              <a:t>q</a:t>
            </a:r>
            <a:r>
              <a:rPr lang="nl"/>
              <a:t>[log p(z)] - 𝔼</a:t>
            </a:r>
            <a:r>
              <a:rPr baseline="-25000" lang="nl"/>
              <a:t>q</a:t>
            </a:r>
            <a:r>
              <a:rPr lang="nl"/>
              <a:t>[log q</a:t>
            </a:r>
            <a:r>
              <a:rPr baseline="-25000" lang="nl"/>
              <a:t>λ</a:t>
            </a:r>
            <a:r>
              <a:rPr lang="nl"/>
              <a:t>(z|x</a:t>
            </a:r>
            <a:r>
              <a:rPr baseline="-25000" lang="nl"/>
              <a:t>i</a:t>
            </a:r>
            <a:r>
              <a:rPr lang="nl"/>
              <a:t>)]</a:t>
            </a:r>
            <a:endParaRPr/>
          </a:p>
          <a:p>
            <a:pPr indent="0" lvl="0" marL="0" rtl="0" algn="l">
              <a:spcBef>
                <a:spcPts val="1600"/>
              </a:spcBef>
              <a:spcAft>
                <a:spcPts val="1600"/>
              </a:spcAft>
              <a:buNone/>
            </a:pPr>
            <a:r>
              <a:rPr lang="nl"/>
              <a:t>-ELBO</a:t>
            </a:r>
            <a:r>
              <a:rPr baseline="-25000" lang="nl"/>
              <a:t>i</a:t>
            </a:r>
            <a:r>
              <a:rPr lang="nl"/>
              <a:t>(λ) = -𝔼</a:t>
            </a:r>
            <a:r>
              <a:rPr baseline="-25000" lang="nl"/>
              <a:t>q</a:t>
            </a:r>
            <a:r>
              <a:rPr lang="nl"/>
              <a:t>[log p(x</a:t>
            </a:r>
            <a:r>
              <a:rPr baseline="-25000" lang="nl"/>
              <a:t>i</a:t>
            </a:r>
            <a:r>
              <a:rPr lang="nl"/>
              <a:t>|z)] - 𝔼</a:t>
            </a:r>
            <a:r>
              <a:rPr baseline="-25000" lang="nl"/>
              <a:t>q</a:t>
            </a:r>
            <a:r>
              <a:rPr lang="nl"/>
              <a:t>[log p(z)] + 𝔼</a:t>
            </a:r>
            <a:r>
              <a:rPr baseline="-25000" lang="nl"/>
              <a:t>q</a:t>
            </a:r>
            <a:r>
              <a:rPr lang="nl"/>
              <a:t>[log q</a:t>
            </a:r>
            <a:r>
              <a:rPr baseline="-25000" lang="nl"/>
              <a:t>λ</a:t>
            </a:r>
            <a:r>
              <a:rPr lang="nl"/>
              <a:t>(z|x</a:t>
            </a:r>
            <a:r>
              <a:rPr baseline="-25000" lang="nl"/>
              <a:t>i</a:t>
            </a:r>
            <a:r>
              <a:rPr lang="nl"/>
              <a:t>)]</a:t>
            </a:r>
            <a:br>
              <a:rPr lang="nl"/>
            </a:br>
            <a:r>
              <a:rPr lang="nl">
                <a:solidFill>
                  <a:srgbClr val="FFFFFF"/>
                </a:solidFill>
              </a:rPr>
              <a:t>-ELBO</a:t>
            </a:r>
            <a:r>
              <a:rPr baseline="-25000" lang="nl">
                <a:solidFill>
                  <a:srgbClr val="FFFFFF"/>
                </a:solidFill>
              </a:rPr>
              <a:t>i</a:t>
            </a:r>
            <a:r>
              <a:rPr lang="nl">
                <a:solidFill>
                  <a:srgbClr val="FFFFFF"/>
                </a:solidFill>
              </a:rPr>
              <a:t>(λ) </a:t>
            </a:r>
            <a:r>
              <a:rPr lang="nl"/>
              <a:t>= -𝔼</a:t>
            </a:r>
            <a:r>
              <a:rPr baseline="-25000" lang="nl"/>
              <a:t>q</a:t>
            </a:r>
            <a:r>
              <a:rPr lang="nl"/>
              <a:t>[log p(x</a:t>
            </a:r>
            <a:r>
              <a:rPr baseline="-25000" lang="nl"/>
              <a:t>i</a:t>
            </a:r>
            <a:r>
              <a:rPr lang="nl"/>
              <a:t>|z)] + 𝔼</a:t>
            </a:r>
            <a:r>
              <a:rPr baseline="-25000" lang="nl"/>
              <a:t>q</a:t>
            </a:r>
            <a:r>
              <a:rPr lang="nl"/>
              <a:t>[log q</a:t>
            </a:r>
            <a:r>
              <a:rPr baseline="-25000" lang="nl"/>
              <a:t>λ</a:t>
            </a:r>
            <a:r>
              <a:rPr lang="nl"/>
              <a:t>(z|x</a:t>
            </a:r>
            <a:r>
              <a:rPr baseline="-25000" lang="nl"/>
              <a:t>i</a:t>
            </a:r>
            <a:r>
              <a:rPr lang="nl"/>
              <a:t>)] - 𝔼</a:t>
            </a:r>
            <a:r>
              <a:rPr baseline="-25000" lang="nl"/>
              <a:t>q</a:t>
            </a:r>
            <a:r>
              <a:rPr lang="nl"/>
              <a:t>[log p(z)]</a:t>
            </a:r>
            <a:br>
              <a:rPr lang="nl"/>
            </a:br>
            <a:r>
              <a:rPr lang="nl">
                <a:solidFill>
                  <a:srgbClr val="FFFFFF"/>
                </a:solidFill>
              </a:rPr>
              <a:t>-ELBO</a:t>
            </a:r>
            <a:r>
              <a:rPr baseline="-25000" lang="nl">
                <a:solidFill>
                  <a:srgbClr val="FFFFFF"/>
                </a:solidFill>
              </a:rPr>
              <a:t>i</a:t>
            </a:r>
            <a:r>
              <a:rPr lang="nl">
                <a:solidFill>
                  <a:srgbClr val="FFFFFF"/>
                </a:solidFill>
              </a:rPr>
              <a:t>(λ)</a:t>
            </a:r>
            <a:r>
              <a:rPr lang="nl"/>
              <a:t> = -𝔼</a:t>
            </a:r>
            <a:r>
              <a:rPr baseline="-25000" lang="nl"/>
              <a:t>q</a:t>
            </a:r>
            <a:r>
              <a:rPr lang="nl"/>
              <a:t>[log p(x</a:t>
            </a:r>
            <a:r>
              <a:rPr baseline="-25000" lang="nl"/>
              <a:t>i</a:t>
            </a:r>
            <a:r>
              <a:rPr lang="nl"/>
              <a:t>|z)] + 𝔼</a:t>
            </a:r>
            <a:r>
              <a:rPr baseline="-25000" lang="nl"/>
              <a:t>q</a:t>
            </a:r>
            <a:r>
              <a:rPr lang="nl"/>
              <a:t>[log </a:t>
            </a:r>
            <a:r>
              <a:rPr lang="nl" u="sng"/>
              <a:t>q</a:t>
            </a:r>
            <a:r>
              <a:rPr baseline="-25000" lang="nl"/>
              <a:t>λ</a:t>
            </a:r>
            <a:r>
              <a:rPr lang="nl" u="sng"/>
              <a:t>(z|x</a:t>
            </a:r>
            <a:r>
              <a:rPr baseline="-25000" lang="nl"/>
              <a:t>i</a:t>
            </a:r>
            <a:r>
              <a:rPr lang="nl" u="sng"/>
              <a:t>)</a:t>
            </a:r>
            <a:r>
              <a:rPr lang="nl"/>
              <a:t>]</a:t>
            </a:r>
            <a:br>
              <a:rPr lang="nl"/>
            </a:br>
            <a:r>
              <a:rPr lang="nl"/>
              <a:t>					          p(z)</a:t>
            </a:r>
            <a:br>
              <a:rPr lang="nl"/>
            </a:br>
            <a:r>
              <a:rPr lang="nl">
                <a:solidFill>
                  <a:srgbClr val="FFFFFF"/>
                </a:solidFill>
              </a:rPr>
              <a:t>-ELBO</a:t>
            </a:r>
            <a:r>
              <a:rPr baseline="-25000" lang="nl">
                <a:solidFill>
                  <a:srgbClr val="FFFFFF"/>
                </a:solidFill>
              </a:rPr>
              <a:t>i</a:t>
            </a:r>
            <a:r>
              <a:rPr lang="nl">
                <a:solidFill>
                  <a:srgbClr val="FFFFFF"/>
                </a:solidFill>
              </a:rPr>
              <a:t>(λ) = -𝔼</a:t>
            </a:r>
            <a:r>
              <a:rPr baseline="-25000" lang="nl">
                <a:solidFill>
                  <a:srgbClr val="FFFFFF"/>
                </a:solidFill>
              </a:rPr>
              <a:t>q</a:t>
            </a:r>
            <a:r>
              <a:rPr lang="nl">
                <a:solidFill>
                  <a:srgbClr val="FFFFFF"/>
                </a:solidFill>
              </a:rPr>
              <a:t>[log p(x</a:t>
            </a:r>
            <a:r>
              <a:rPr baseline="-25000" lang="nl">
                <a:solidFill>
                  <a:srgbClr val="FFFFFF"/>
                </a:solidFill>
              </a:rPr>
              <a:t>i</a:t>
            </a:r>
            <a:r>
              <a:rPr lang="nl">
                <a:solidFill>
                  <a:srgbClr val="FFFFFF"/>
                </a:solidFill>
              </a:rPr>
              <a:t>|z)] + KL(q</a:t>
            </a:r>
            <a:r>
              <a:rPr baseline="-25000" lang="nl">
                <a:solidFill>
                  <a:srgbClr val="FFFFFF"/>
                </a:solidFill>
              </a:rPr>
              <a:t>λ</a:t>
            </a:r>
            <a:r>
              <a:rPr lang="nl">
                <a:solidFill>
                  <a:srgbClr val="FFFFFF"/>
                </a:solidFill>
              </a:rPr>
              <a:t>(z|x</a:t>
            </a:r>
            <a:r>
              <a:rPr baseline="-25000" lang="nl">
                <a:solidFill>
                  <a:srgbClr val="FFFFFF"/>
                </a:solidFill>
              </a:rPr>
              <a:t>i</a:t>
            </a:r>
            <a:r>
              <a:rPr lang="nl">
                <a:solidFill>
                  <a:srgbClr val="FFFFFF"/>
                </a:solidFill>
              </a:rPr>
              <a:t>) || p(z))</a:t>
            </a:r>
            <a:br>
              <a:rPr lang="nl">
                <a:solidFill>
                  <a:srgbClr val="FFFFFF"/>
                </a:solidFill>
              </a:rPr>
            </a:br>
            <a:br>
              <a:rPr lang="nl">
                <a:solidFill>
                  <a:srgbClr val="FFFFFF"/>
                </a:solidFill>
              </a:rPr>
            </a:br>
            <a:r>
              <a:rPr lang="nl">
                <a:solidFill>
                  <a:srgbClr val="FFFFFF"/>
                </a:solidFill>
              </a:rPr>
              <a:t>ELBO</a:t>
            </a:r>
            <a:r>
              <a:rPr baseline="-25000" lang="nl">
                <a:solidFill>
                  <a:srgbClr val="FFFFFF"/>
                </a:solidFill>
              </a:rPr>
              <a:t>i</a:t>
            </a:r>
            <a:r>
              <a:rPr lang="nl">
                <a:solidFill>
                  <a:srgbClr val="FFFFFF"/>
                </a:solidFill>
              </a:rPr>
              <a:t>(λ) = 𝔼</a:t>
            </a:r>
            <a:r>
              <a:rPr baseline="-25000" lang="nl">
                <a:solidFill>
                  <a:srgbClr val="FFFFFF"/>
                </a:solidFill>
              </a:rPr>
              <a:t>q</a:t>
            </a:r>
            <a:r>
              <a:rPr lang="nl">
                <a:solidFill>
                  <a:srgbClr val="FFFFFF"/>
                </a:solidFill>
              </a:rPr>
              <a:t>[log p(x</a:t>
            </a:r>
            <a:r>
              <a:rPr baseline="-25000" lang="nl">
                <a:solidFill>
                  <a:srgbClr val="FFFFFF"/>
                </a:solidFill>
              </a:rPr>
              <a:t>i</a:t>
            </a:r>
            <a:r>
              <a:rPr lang="nl">
                <a:solidFill>
                  <a:srgbClr val="FFFFFF"/>
                </a:solidFill>
              </a:rPr>
              <a:t>|z)] - KL(q</a:t>
            </a:r>
            <a:r>
              <a:rPr baseline="-25000" lang="nl">
                <a:solidFill>
                  <a:srgbClr val="FFFFFF"/>
                </a:solidFill>
              </a:rPr>
              <a:t>λ</a:t>
            </a:r>
            <a:r>
              <a:rPr lang="nl">
                <a:solidFill>
                  <a:srgbClr val="FFFFFF"/>
                </a:solidFill>
              </a:rPr>
              <a:t>(z|x</a:t>
            </a:r>
            <a:r>
              <a:rPr baseline="-25000" lang="nl">
                <a:solidFill>
                  <a:srgbClr val="FFFFFF"/>
                </a:solidFill>
              </a:rPr>
              <a:t>i</a:t>
            </a:r>
            <a:r>
              <a:rPr lang="nl">
                <a:solidFill>
                  <a:srgbClr val="FFFFFF"/>
                </a:solidFill>
              </a:rPr>
              <a:t>) || p(z))</a:t>
            </a:r>
            <a:endParaRPr>
              <a:solidFill>
                <a:srgbClr val="FFFFFF"/>
              </a:solidFill>
            </a:endParaRPr>
          </a:p>
        </p:txBody>
      </p:sp>
      <p:sp>
        <p:nvSpPr>
          <p:cNvPr id="1022" name="Google Shape;1022;p1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
        <p:nvSpPr>
          <p:cNvPr id="1023" name="Google Shape;1023;p118"/>
          <p:cNvSpPr txBox="1"/>
          <p:nvPr/>
        </p:nvSpPr>
        <p:spPr>
          <a:xfrm>
            <a:off x="6005125" y="2078875"/>
            <a:ext cx="2581800" cy="6087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nl" sz="1300">
                <a:solidFill>
                  <a:schemeClr val="accent1"/>
                </a:solidFill>
                <a:latin typeface="Lato"/>
                <a:ea typeface="Lato"/>
                <a:cs typeface="Lato"/>
                <a:sym typeface="Lato"/>
              </a:rPr>
              <a:t>KL(q</a:t>
            </a:r>
            <a:r>
              <a:rPr baseline="-25000" lang="nl" sz="1300">
                <a:solidFill>
                  <a:schemeClr val="accent1"/>
                </a:solidFill>
                <a:latin typeface="Lato"/>
                <a:ea typeface="Lato"/>
                <a:cs typeface="Lato"/>
                <a:sym typeface="Lato"/>
              </a:rPr>
              <a:t>λ</a:t>
            </a:r>
            <a:r>
              <a:rPr lang="nl" sz="1300">
                <a:solidFill>
                  <a:schemeClr val="accent1"/>
                </a:solidFill>
                <a:latin typeface="Lato"/>
                <a:ea typeface="Lato"/>
                <a:cs typeface="Lato"/>
                <a:sym typeface="Lato"/>
              </a:rPr>
              <a:t>(z|x</a:t>
            </a:r>
            <a:r>
              <a:rPr baseline="-25000" lang="nl" sz="1300">
                <a:solidFill>
                  <a:schemeClr val="accent1"/>
                </a:solidFill>
                <a:latin typeface="Lato"/>
                <a:ea typeface="Lato"/>
                <a:cs typeface="Lato"/>
                <a:sym typeface="Lato"/>
              </a:rPr>
              <a:t>i</a:t>
            </a:r>
            <a:r>
              <a:rPr lang="nl" sz="1300">
                <a:solidFill>
                  <a:schemeClr val="accent1"/>
                </a:solidFill>
                <a:latin typeface="Lato"/>
                <a:ea typeface="Lato"/>
                <a:cs typeface="Lato"/>
                <a:sym typeface="Lato"/>
              </a:rPr>
              <a:t>) || p(z)) = 𝔼</a:t>
            </a:r>
            <a:r>
              <a:rPr baseline="-25000" lang="nl" sz="1300">
                <a:solidFill>
                  <a:schemeClr val="accent1"/>
                </a:solidFill>
                <a:latin typeface="Lato"/>
                <a:ea typeface="Lato"/>
                <a:cs typeface="Lato"/>
                <a:sym typeface="Lato"/>
              </a:rPr>
              <a:t>q</a:t>
            </a:r>
            <a:r>
              <a:rPr lang="nl" sz="1300">
                <a:solidFill>
                  <a:schemeClr val="accent1"/>
                </a:solidFill>
                <a:latin typeface="Lato"/>
                <a:ea typeface="Lato"/>
                <a:cs typeface="Lato"/>
                <a:sym typeface="Lato"/>
              </a:rPr>
              <a:t>[log </a:t>
            </a:r>
            <a:r>
              <a:rPr lang="nl" sz="1300" u="sng">
                <a:solidFill>
                  <a:schemeClr val="accent1"/>
                </a:solidFill>
                <a:latin typeface="Lato"/>
                <a:ea typeface="Lato"/>
                <a:cs typeface="Lato"/>
                <a:sym typeface="Lato"/>
              </a:rPr>
              <a:t>q</a:t>
            </a:r>
            <a:r>
              <a:rPr baseline="-25000" lang="nl" sz="1300">
                <a:solidFill>
                  <a:schemeClr val="accent1"/>
                </a:solidFill>
                <a:latin typeface="Lato"/>
                <a:ea typeface="Lato"/>
                <a:cs typeface="Lato"/>
                <a:sym typeface="Lato"/>
              </a:rPr>
              <a:t>λ</a:t>
            </a:r>
            <a:r>
              <a:rPr lang="nl" sz="1300" u="sng">
                <a:solidFill>
                  <a:schemeClr val="accent1"/>
                </a:solidFill>
                <a:latin typeface="Lato"/>
                <a:ea typeface="Lato"/>
                <a:cs typeface="Lato"/>
                <a:sym typeface="Lato"/>
              </a:rPr>
              <a:t>(z|x</a:t>
            </a:r>
            <a:r>
              <a:rPr baseline="-25000" lang="nl" sz="1300">
                <a:solidFill>
                  <a:schemeClr val="accent1"/>
                </a:solidFill>
                <a:latin typeface="Lato"/>
                <a:ea typeface="Lato"/>
                <a:cs typeface="Lato"/>
                <a:sym typeface="Lato"/>
              </a:rPr>
              <a:t>i</a:t>
            </a:r>
            <a:r>
              <a:rPr lang="nl" sz="1300" u="sng">
                <a:solidFill>
                  <a:schemeClr val="accent1"/>
                </a:solidFill>
                <a:latin typeface="Lato"/>
                <a:ea typeface="Lato"/>
                <a:cs typeface="Lato"/>
                <a:sym typeface="Lato"/>
              </a:rPr>
              <a:t>)</a:t>
            </a:r>
            <a:r>
              <a:rPr lang="nl" sz="1300">
                <a:solidFill>
                  <a:schemeClr val="accent1"/>
                </a:solidFill>
                <a:latin typeface="Lato"/>
                <a:ea typeface="Lato"/>
                <a:cs typeface="Lato"/>
                <a:sym typeface="Lato"/>
              </a:rPr>
              <a:t>]</a:t>
            </a:r>
            <a:br>
              <a:rPr lang="nl" sz="1300">
                <a:solidFill>
                  <a:schemeClr val="accent1"/>
                </a:solidFill>
                <a:latin typeface="Lato"/>
                <a:ea typeface="Lato"/>
                <a:cs typeface="Lato"/>
                <a:sym typeface="Lato"/>
              </a:rPr>
            </a:br>
            <a:r>
              <a:rPr lang="nl" sz="1300">
                <a:solidFill>
                  <a:schemeClr val="accent1"/>
                </a:solidFill>
                <a:latin typeface="Lato"/>
                <a:ea typeface="Lato"/>
                <a:cs typeface="Lato"/>
                <a:sym typeface="Lato"/>
              </a:rPr>
              <a:t>			                  p(z)</a:t>
            </a:r>
            <a:endParaRPr>
              <a:latin typeface="Lato"/>
              <a:ea typeface="Lato"/>
              <a:cs typeface="Lato"/>
              <a:sym typeface="Lato"/>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7" name="Shape 1027"/>
        <p:cNvGrpSpPr/>
        <p:nvPr/>
      </p:nvGrpSpPr>
      <p:grpSpPr>
        <a:xfrm>
          <a:off x="0" y="0"/>
          <a:ext cx="0" cy="0"/>
          <a:chOff x="0" y="0"/>
          <a:chExt cx="0" cy="0"/>
        </a:xfrm>
      </p:grpSpPr>
      <p:sp>
        <p:nvSpPr>
          <p:cNvPr id="1028" name="Google Shape;1028;p1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Evidence Lower BOund</a:t>
            </a:r>
            <a:endParaRPr/>
          </a:p>
        </p:txBody>
      </p:sp>
      <p:sp>
        <p:nvSpPr>
          <p:cNvPr id="1029" name="Google Shape;1029;p119"/>
          <p:cNvSpPr txBox="1"/>
          <p:nvPr>
            <p:ph idx="1" type="body"/>
          </p:nvPr>
        </p:nvSpPr>
        <p:spPr>
          <a:xfrm>
            <a:off x="729450" y="2078875"/>
            <a:ext cx="7688700" cy="27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ELBO</a:t>
            </a:r>
            <a:r>
              <a:rPr baseline="-25000" lang="nl"/>
              <a:t>i</a:t>
            </a:r>
            <a:r>
              <a:rPr lang="nl"/>
              <a:t>(λ) = 𝔼</a:t>
            </a:r>
            <a:r>
              <a:rPr baseline="-25000" lang="nl"/>
              <a:t>q</a:t>
            </a:r>
            <a:r>
              <a:rPr lang="nl"/>
              <a:t>[log p(x</a:t>
            </a:r>
            <a:r>
              <a:rPr baseline="-25000" lang="nl"/>
              <a:t>i</a:t>
            </a:r>
            <a:r>
              <a:rPr lang="nl"/>
              <a:t>, z)] - 𝔼</a:t>
            </a:r>
            <a:r>
              <a:rPr baseline="-25000" lang="nl"/>
              <a:t>q</a:t>
            </a:r>
            <a:r>
              <a:rPr lang="nl"/>
              <a:t>[log q</a:t>
            </a:r>
            <a:r>
              <a:rPr baseline="-25000" lang="nl"/>
              <a:t>λ</a:t>
            </a:r>
            <a:r>
              <a:rPr lang="nl"/>
              <a:t>(z|x</a:t>
            </a:r>
            <a:r>
              <a:rPr baseline="-25000" lang="nl"/>
              <a:t>i</a:t>
            </a:r>
            <a:r>
              <a:rPr lang="nl"/>
              <a:t>)]</a:t>
            </a:r>
            <a:br>
              <a:rPr lang="nl"/>
            </a:br>
            <a:r>
              <a:rPr lang="nl">
                <a:solidFill>
                  <a:srgbClr val="FFFFFF"/>
                </a:solidFill>
              </a:rPr>
              <a:t>ELBO</a:t>
            </a:r>
            <a:r>
              <a:rPr baseline="-25000" lang="nl">
                <a:solidFill>
                  <a:srgbClr val="FFFFFF"/>
                </a:solidFill>
              </a:rPr>
              <a:t>i</a:t>
            </a:r>
            <a:r>
              <a:rPr lang="nl">
                <a:solidFill>
                  <a:srgbClr val="FFFFFF"/>
                </a:solidFill>
              </a:rPr>
              <a:t>(λ) </a:t>
            </a:r>
            <a:r>
              <a:rPr lang="nl"/>
              <a:t>= 𝔼</a:t>
            </a:r>
            <a:r>
              <a:rPr baseline="-25000" lang="nl"/>
              <a:t>q</a:t>
            </a:r>
            <a:r>
              <a:rPr lang="nl"/>
              <a:t>[log(p(x</a:t>
            </a:r>
            <a:r>
              <a:rPr baseline="-25000" lang="nl"/>
              <a:t>i</a:t>
            </a:r>
            <a:r>
              <a:rPr lang="nl"/>
              <a:t>|z) p(z))] - 𝔼</a:t>
            </a:r>
            <a:r>
              <a:rPr baseline="-25000" lang="nl"/>
              <a:t>q</a:t>
            </a:r>
            <a:r>
              <a:rPr lang="nl"/>
              <a:t>[log q</a:t>
            </a:r>
            <a:r>
              <a:rPr baseline="-25000" lang="nl"/>
              <a:t>λ</a:t>
            </a:r>
            <a:r>
              <a:rPr lang="nl"/>
              <a:t>(z|x</a:t>
            </a:r>
            <a:r>
              <a:rPr baseline="-25000" lang="nl"/>
              <a:t>i</a:t>
            </a:r>
            <a:r>
              <a:rPr lang="nl"/>
              <a:t>)]</a:t>
            </a:r>
            <a:br>
              <a:rPr lang="nl"/>
            </a:br>
            <a:r>
              <a:rPr lang="nl">
                <a:solidFill>
                  <a:srgbClr val="FFFFFF"/>
                </a:solidFill>
              </a:rPr>
              <a:t>ELBO</a:t>
            </a:r>
            <a:r>
              <a:rPr baseline="-25000" lang="nl">
                <a:solidFill>
                  <a:srgbClr val="FFFFFF"/>
                </a:solidFill>
              </a:rPr>
              <a:t>i</a:t>
            </a:r>
            <a:r>
              <a:rPr lang="nl">
                <a:solidFill>
                  <a:srgbClr val="FFFFFF"/>
                </a:solidFill>
              </a:rPr>
              <a:t>(λ) </a:t>
            </a:r>
            <a:r>
              <a:rPr lang="nl"/>
              <a:t>= 𝔼</a:t>
            </a:r>
            <a:r>
              <a:rPr baseline="-25000" lang="nl"/>
              <a:t>q</a:t>
            </a:r>
            <a:r>
              <a:rPr lang="nl"/>
              <a:t>[log p(x</a:t>
            </a:r>
            <a:r>
              <a:rPr baseline="-25000" lang="nl"/>
              <a:t>i</a:t>
            </a:r>
            <a:r>
              <a:rPr lang="nl"/>
              <a:t>|z)] + 𝔼</a:t>
            </a:r>
            <a:r>
              <a:rPr baseline="-25000" lang="nl"/>
              <a:t>q</a:t>
            </a:r>
            <a:r>
              <a:rPr lang="nl"/>
              <a:t>[log p(z)] - 𝔼</a:t>
            </a:r>
            <a:r>
              <a:rPr baseline="-25000" lang="nl"/>
              <a:t>q</a:t>
            </a:r>
            <a:r>
              <a:rPr lang="nl"/>
              <a:t>[log q</a:t>
            </a:r>
            <a:r>
              <a:rPr baseline="-25000" lang="nl"/>
              <a:t>λ</a:t>
            </a:r>
            <a:r>
              <a:rPr lang="nl"/>
              <a:t>(z|x</a:t>
            </a:r>
            <a:r>
              <a:rPr baseline="-25000" lang="nl"/>
              <a:t>i</a:t>
            </a:r>
            <a:r>
              <a:rPr lang="nl"/>
              <a:t>)]</a:t>
            </a:r>
            <a:endParaRPr/>
          </a:p>
          <a:p>
            <a:pPr indent="0" lvl="0" marL="0" rtl="0" algn="l">
              <a:spcBef>
                <a:spcPts val="1600"/>
              </a:spcBef>
              <a:spcAft>
                <a:spcPts val="1600"/>
              </a:spcAft>
              <a:buNone/>
            </a:pPr>
            <a:r>
              <a:rPr lang="nl"/>
              <a:t>-ELBO</a:t>
            </a:r>
            <a:r>
              <a:rPr baseline="-25000" lang="nl"/>
              <a:t>i</a:t>
            </a:r>
            <a:r>
              <a:rPr lang="nl"/>
              <a:t>(λ) = -𝔼</a:t>
            </a:r>
            <a:r>
              <a:rPr baseline="-25000" lang="nl"/>
              <a:t>q</a:t>
            </a:r>
            <a:r>
              <a:rPr lang="nl"/>
              <a:t>[log p(x</a:t>
            </a:r>
            <a:r>
              <a:rPr baseline="-25000" lang="nl"/>
              <a:t>i</a:t>
            </a:r>
            <a:r>
              <a:rPr lang="nl"/>
              <a:t>|z)] - 𝔼</a:t>
            </a:r>
            <a:r>
              <a:rPr baseline="-25000" lang="nl"/>
              <a:t>q</a:t>
            </a:r>
            <a:r>
              <a:rPr lang="nl"/>
              <a:t>[log p(z)] + 𝔼</a:t>
            </a:r>
            <a:r>
              <a:rPr baseline="-25000" lang="nl"/>
              <a:t>q</a:t>
            </a:r>
            <a:r>
              <a:rPr lang="nl"/>
              <a:t>[log q</a:t>
            </a:r>
            <a:r>
              <a:rPr baseline="-25000" lang="nl"/>
              <a:t>λ</a:t>
            </a:r>
            <a:r>
              <a:rPr lang="nl"/>
              <a:t>(z|x</a:t>
            </a:r>
            <a:r>
              <a:rPr baseline="-25000" lang="nl"/>
              <a:t>i</a:t>
            </a:r>
            <a:r>
              <a:rPr lang="nl"/>
              <a:t>)]</a:t>
            </a:r>
            <a:br>
              <a:rPr lang="nl"/>
            </a:br>
            <a:r>
              <a:rPr lang="nl">
                <a:solidFill>
                  <a:srgbClr val="FFFFFF"/>
                </a:solidFill>
              </a:rPr>
              <a:t>-ELBO</a:t>
            </a:r>
            <a:r>
              <a:rPr baseline="-25000" lang="nl">
                <a:solidFill>
                  <a:srgbClr val="FFFFFF"/>
                </a:solidFill>
              </a:rPr>
              <a:t>i</a:t>
            </a:r>
            <a:r>
              <a:rPr lang="nl">
                <a:solidFill>
                  <a:srgbClr val="FFFFFF"/>
                </a:solidFill>
              </a:rPr>
              <a:t>(λ)</a:t>
            </a:r>
            <a:r>
              <a:rPr lang="nl"/>
              <a:t> = -𝔼</a:t>
            </a:r>
            <a:r>
              <a:rPr baseline="-25000" lang="nl"/>
              <a:t>q</a:t>
            </a:r>
            <a:r>
              <a:rPr lang="nl"/>
              <a:t>[log p(x</a:t>
            </a:r>
            <a:r>
              <a:rPr baseline="-25000" lang="nl"/>
              <a:t>i</a:t>
            </a:r>
            <a:r>
              <a:rPr lang="nl"/>
              <a:t>|z)] + 𝔼</a:t>
            </a:r>
            <a:r>
              <a:rPr baseline="-25000" lang="nl"/>
              <a:t>q</a:t>
            </a:r>
            <a:r>
              <a:rPr lang="nl"/>
              <a:t>[log q</a:t>
            </a:r>
            <a:r>
              <a:rPr baseline="-25000" lang="nl"/>
              <a:t>λ</a:t>
            </a:r>
            <a:r>
              <a:rPr lang="nl"/>
              <a:t>(z|x</a:t>
            </a:r>
            <a:r>
              <a:rPr baseline="-25000" lang="nl"/>
              <a:t>i</a:t>
            </a:r>
            <a:r>
              <a:rPr lang="nl"/>
              <a:t>)] - 𝔼</a:t>
            </a:r>
            <a:r>
              <a:rPr baseline="-25000" lang="nl"/>
              <a:t>q</a:t>
            </a:r>
            <a:r>
              <a:rPr lang="nl"/>
              <a:t>[log p(z)]</a:t>
            </a:r>
            <a:br>
              <a:rPr lang="nl"/>
            </a:br>
            <a:r>
              <a:rPr lang="nl">
                <a:solidFill>
                  <a:srgbClr val="FFFFFF"/>
                </a:solidFill>
              </a:rPr>
              <a:t>-ELBO</a:t>
            </a:r>
            <a:r>
              <a:rPr baseline="-25000" lang="nl">
                <a:solidFill>
                  <a:srgbClr val="FFFFFF"/>
                </a:solidFill>
              </a:rPr>
              <a:t>i</a:t>
            </a:r>
            <a:r>
              <a:rPr lang="nl">
                <a:solidFill>
                  <a:srgbClr val="FFFFFF"/>
                </a:solidFill>
              </a:rPr>
              <a:t>(λ)</a:t>
            </a:r>
            <a:r>
              <a:rPr lang="nl"/>
              <a:t> = -𝔼</a:t>
            </a:r>
            <a:r>
              <a:rPr baseline="-25000" lang="nl"/>
              <a:t>q</a:t>
            </a:r>
            <a:r>
              <a:rPr lang="nl"/>
              <a:t>[log p(x</a:t>
            </a:r>
            <a:r>
              <a:rPr baseline="-25000" lang="nl"/>
              <a:t>i</a:t>
            </a:r>
            <a:r>
              <a:rPr lang="nl"/>
              <a:t>|z)] + 𝔼</a:t>
            </a:r>
            <a:r>
              <a:rPr baseline="-25000" lang="nl"/>
              <a:t>q</a:t>
            </a:r>
            <a:r>
              <a:rPr lang="nl"/>
              <a:t>[log </a:t>
            </a:r>
            <a:r>
              <a:rPr lang="nl" u="sng"/>
              <a:t>q</a:t>
            </a:r>
            <a:r>
              <a:rPr baseline="-25000" lang="nl"/>
              <a:t>λ</a:t>
            </a:r>
            <a:r>
              <a:rPr lang="nl" u="sng"/>
              <a:t>(z|x</a:t>
            </a:r>
            <a:r>
              <a:rPr baseline="-25000" lang="nl"/>
              <a:t>i</a:t>
            </a:r>
            <a:r>
              <a:rPr lang="nl" u="sng"/>
              <a:t>)</a:t>
            </a:r>
            <a:r>
              <a:rPr lang="nl"/>
              <a:t>]</a:t>
            </a:r>
            <a:br>
              <a:rPr lang="nl"/>
            </a:br>
            <a:r>
              <a:rPr lang="nl"/>
              <a:t>					          p(z)</a:t>
            </a:r>
            <a:br>
              <a:rPr lang="nl"/>
            </a:br>
            <a:r>
              <a:rPr lang="nl">
                <a:solidFill>
                  <a:srgbClr val="FFFFFF"/>
                </a:solidFill>
              </a:rPr>
              <a:t>-ELBO</a:t>
            </a:r>
            <a:r>
              <a:rPr baseline="-25000" lang="nl">
                <a:solidFill>
                  <a:srgbClr val="FFFFFF"/>
                </a:solidFill>
              </a:rPr>
              <a:t>i</a:t>
            </a:r>
            <a:r>
              <a:rPr lang="nl">
                <a:solidFill>
                  <a:srgbClr val="FFFFFF"/>
                </a:solidFill>
              </a:rPr>
              <a:t>(λ)</a:t>
            </a:r>
            <a:r>
              <a:rPr lang="nl"/>
              <a:t> = -𝔼</a:t>
            </a:r>
            <a:r>
              <a:rPr baseline="-25000" lang="nl"/>
              <a:t>q</a:t>
            </a:r>
            <a:r>
              <a:rPr lang="nl"/>
              <a:t>[log p(x</a:t>
            </a:r>
            <a:r>
              <a:rPr baseline="-25000" lang="nl"/>
              <a:t>i</a:t>
            </a:r>
            <a:r>
              <a:rPr lang="nl"/>
              <a:t>|z)] + KL(q</a:t>
            </a:r>
            <a:r>
              <a:rPr baseline="-25000" lang="nl"/>
              <a:t>λ</a:t>
            </a:r>
            <a:r>
              <a:rPr lang="nl"/>
              <a:t>(z|x</a:t>
            </a:r>
            <a:r>
              <a:rPr baseline="-25000" lang="nl"/>
              <a:t>i</a:t>
            </a:r>
            <a:r>
              <a:rPr lang="nl"/>
              <a:t>) || p(z))</a:t>
            </a:r>
            <a:br>
              <a:rPr lang="nl"/>
            </a:br>
            <a:br>
              <a:rPr lang="nl"/>
            </a:br>
            <a:r>
              <a:rPr lang="nl"/>
              <a:t>ELBO</a:t>
            </a:r>
            <a:r>
              <a:rPr baseline="-25000" lang="nl"/>
              <a:t>i</a:t>
            </a:r>
            <a:r>
              <a:rPr lang="nl"/>
              <a:t>(λ) = 𝔼</a:t>
            </a:r>
            <a:r>
              <a:rPr baseline="-25000" lang="nl"/>
              <a:t>q</a:t>
            </a:r>
            <a:r>
              <a:rPr lang="nl"/>
              <a:t>[log p(x</a:t>
            </a:r>
            <a:r>
              <a:rPr baseline="-25000" lang="nl"/>
              <a:t>i</a:t>
            </a:r>
            <a:r>
              <a:rPr lang="nl"/>
              <a:t>|z)] - KL(q</a:t>
            </a:r>
            <a:r>
              <a:rPr baseline="-25000" lang="nl"/>
              <a:t>λ</a:t>
            </a:r>
            <a:r>
              <a:rPr lang="nl"/>
              <a:t>(z|x</a:t>
            </a:r>
            <a:r>
              <a:rPr baseline="-25000" lang="nl"/>
              <a:t>i</a:t>
            </a:r>
            <a:r>
              <a:rPr lang="nl"/>
              <a:t>) || p(z))</a:t>
            </a:r>
            <a:endParaRPr/>
          </a:p>
        </p:txBody>
      </p:sp>
      <p:sp>
        <p:nvSpPr>
          <p:cNvPr id="1030" name="Google Shape;1030;p1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
        <p:nvSpPr>
          <p:cNvPr id="1031" name="Google Shape;1031;p119"/>
          <p:cNvSpPr txBox="1"/>
          <p:nvPr/>
        </p:nvSpPr>
        <p:spPr>
          <a:xfrm>
            <a:off x="6005125" y="2078875"/>
            <a:ext cx="2581800" cy="6087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nl" sz="1300">
                <a:solidFill>
                  <a:schemeClr val="accent1"/>
                </a:solidFill>
                <a:latin typeface="Lato"/>
                <a:ea typeface="Lato"/>
                <a:cs typeface="Lato"/>
                <a:sym typeface="Lato"/>
              </a:rPr>
              <a:t>KL(q</a:t>
            </a:r>
            <a:r>
              <a:rPr baseline="-25000" lang="nl" sz="1300">
                <a:solidFill>
                  <a:schemeClr val="accent1"/>
                </a:solidFill>
                <a:latin typeface="Lato"/>
                <a:ea typeface="Lato"/>
                <a:cs typeface="Lato"/>
                <a:sym typeface="Lato"/>
              </a:rPr>
              <a:t>λ</a:t>
            </a:r>
            <a:r>
              <a:rPr lang="nl" sz="1300">
                <a:solidFill>
                  <a:schemeClr val="accent1"/>
                </a:solidFill>
                <a:latin typeface="Lato"/>
                <a:ea typeface="Lato"/>
                <a:cs typeface="Lato"/>
                <a:sym typeface="Lato"/>
              </a:rPr>
              <a:t>(z|x</a:t>
            </a:r>
            <a:r>
              <a:rPr baseline="-25000" lang="nl" sz="1300">
                <a:solidFill>
                  <a:schemeClr val="accent1"/>
                </a:solidFill>
                <a:latin typeface="Lato"/>
                <a:ea typeface="Lato"/>
                <a:cs typeface="Lato"/>
                <a:sym typeface="Lato"/>
              </a:rPr>
              <a:t>i</a:t>
            </a:r>
            <a:r>
              <a:rPr lang="nl" sz="1300">
                <a:solidFill>
                  <a:schemeClr val="accent1"/>
                </a:solidFill>
                <a:latin typeface="Lato"/>
                <a:ea typeface="Lato"/>
                <a:cs typeface="Lato"/>
                <a:sym typeface="Lato"/>
              </a:rPr>
              <a:t>) || p(z)) = 𝔼</a:t>
            </a:r>
            <a:r>
              <a:rPr baseline="-25000" lang="nl" sz="1300">
                <a:solidFill>
                  <a:schemeClr val="accent1"/>
                </a:solidFill>
                <a:latin typeface="Lato"/>
                <a:ea typeface="Lato"/>
                <a:cs typeface="Lato"/>
                <a:sym typeface="Lato"/>
              </a:rPr>
              <a:t>q</a:t>
            </a:r>
            <a:r>
              <a:rPr lang="nl" sz="1300">
                <a:solidFill>
                  <a:schemeClr val="accent1"/>
                </a:solidFill>
                <a:latin typeface="Lato"/>
                <a:ea typeface="Lato"/>
                <a:cs typeface="Lato"/>
                <a:sym typeface="Lato"/>
              </a:rPr>
              <a:t>[log </a:t>
            </a:r>
            <a:r>
              <a:rPr lang="nl" sz="1300" u="sng">
                <a:solidFill>
                  <a:schemeClr val="accent1"/>
                </a:solidFill>
                <a:latin typeface="Lato"/>
                <a:ea typeface="Lato"/>
                <a:cs typeface="Lato"/>
                <a:sym typeface="Lato"/>
              </a:rPr>
              <a:t>q</a:t>
            </a:r>
            <a:r>
              <a:rPr baseline="-25000" lang="nl" sz="1300">
                <a:solidFill>
                  <a:schemeClr val="accent1"/>
                </a:solidFill>
                <a:latin typeface="Lato"/>
                <a:ea typeface="Lato"/>
                <a:cs typeface="Lato"/>
                <a:sym typeface="Lato"/>
              </a:rPr>
              <a:t>λ</a:t>
            </a:r>
            <a:r>
              <a:rPr lang="nl" sz="1300" u="sng">
                <a:solidFill>
                  <a:schemeClr val="accent1"/>
                </a:solidFill>
                <a:latin typeface="Lato"/>
                <a:ea typeface="Lato"/>
                <a:cs typeface="Lato"/>
                <a:sym typeface="Lato"/>
              </a:rPr>
              <a:t>(z|x</a:t>
            </a:r>
            <a:r>
              <a:rPr baseline="-25000" lang="nl" sz="1300">
                <a:solidFill>
                  <a:schemeClr val="accent1"/>
                </a:solidFill>
                <a:latin typeface="Lato"/>
                <a:ea typeface="Lato"/>
                <a:cs typeface="Lato"/>
                <a:sym typeface="Lato"/>
              </a:rPr>
              <a:t>i</a:t>
            </a:r>
            <a:r>
              <a:rPr lang="nl" sz="1300" u="sng">
                <a:solidFill>
                  <a:schemeClr val="accent1"/>
                </a:solidFill>
                <a:latin typeface="Lato"/>
                <a:ea typeface="Lato"/>
                <a:cs typeface="Lato"/>
                <a:sym typeface="Lato"/>
              </a:rPr>
              <a:t>)</a:t>
            </a:r>
            <a:r>
              <a:rPr lang="nl" sz="1300">
                <a:solidFill>
                  <a:schemeClr val="accent1"/>
                </a:solidFill>
                <a:latin typeface="Lato"/>
                <a:ea typeface="Lato"/>
                <a:cs typeface="Lato"/>
                <a:sym typeface="Lato"/>
              </a:rPr>
              <a:t>]</a:t>
            </a:r>
            <a:br>
              <a:rPr lang="nl" sz="1300">
                <a:solidFill>
                  <a:schemeClr val="accent1"/>
                </a:solidFill>
                <a:latin typeface="Lato"/>
                <a:ea typeface="Lato"/>
                <a:cs typeface="Lato"/>
                <a:sym typeface="Lato"/>
              </a:rPr>
            </a:br>
            <a:r>
              <a:rPr lang="nl" sz="1300">
                <a:solidFill>
                  <a:schemeClr val="accent1"/>
                </a:solidFill>
                <a:latin typeface="Lato"/>
                <a:ea typeface="Lato"/>
                <a:cs typeface="Lato"/>
                <a:sym typeface="Lato"/>
              </a:rPr>
              <a:t>			                  p(z)</a:t>
            </a:r>
            <a:endParaRPr>
              <a:latin typeface="Lato"/>
              <a:ea typeface="Lato"/>
              <a:cs typeface="Lato"/>
              <a:sym typeface="Lato"/>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5" name="Shape 1035"/>
        <p:cNvGrpSpPr/>
        <p:nvPr/>
      </p:nvGrpSpPr>
      <p:grpSpPr>
        <a:xfrm>
          <a:off x="0" y="0"/>
          <a:ext cx="0" cy="0"/>
          <a:chOff x="0" y="0"/>
          <a:chExt cx="0" cy="0"/>
        </a:xfrm>
      </p:grpSpPr>
      <p:sp>
        <p:nvSpPr>
          <p:cNvPr id="1036" name="Google Shape;1036;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Evidence Lower BOund</a:t>
            </a:r>
            <a:endParaRPr/>
          </a:p>
        </p:txBody>
      </p:sp>
      <p:sp>
        <p:nvSpPr>
          <p:cNvPr id="1037" name="Google Shape;1037;p120"/>
          <p:cNvSpPr txBox="1"/>
          <p:nvPr>
            <p:ph idx="1" type="body"/>
          </p:nvPr>
        </p:nvSpPr>
        <p:spPr>
          <a:xfrm>
            <a:off x="729450" y="2078875"/>
            <a:ext cx="7688700" cy="27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ELBO</a:t>
            </a:r>
            <a:r>
              <a:rPr baseline="-25000" lang="nl"/>
              <a:t>i</a:t>
            </a:r>
            <a:r>
              <a:rPr lang="nl"/>
              <a:t>(λ) = 𝔼</a:t>
            </a:r>
            <a:r>
              <a:rPr baseline="-25000" lang="nl"/>
              <a:t>q</a:t>
            </a:r>
            <a:r>
              <a:rPr lang="nl"/>
              <a:t>[log p(x</a:t>
            </a:r>
            <a:r>
              <a:rPr baseline="-25000" lang="nl"/>
              <a:t>i</a:t>
            </a:r>
            <a:r>
              <a:rPr lang="nl"/>
              <a:t>, z)] - 𝔼</a:t>
            </a:r>
            <a:r>
              <a:rPr baseline="-25000" lang="nl"/>
              <a:t>q</a:t>
            </a:r>
            <a:r>
              <a:rPr lang="nl"/>
              <a:t>[log q</a:t>
            </a:r>
            <a:r>
              <a:rPr baseline="-25000" lang="nl"/>
              <a:t>λ</a:t>
            </a:r>
            <a:r>
              <a:rPr lang="nl"/>
              <a:t>(z|x</a:t>
            </a:r>
            <a:r>
              <a:rPr baseline="-25000" lang="nl"/>
              <a:t>i</a:t>
            </a:r>
            <a:r>
              <a:rPr lang="nl"/>
              <a:t>)]</a:t>
            </a:r>
            <a:br>
              <a:rPr lang="nl"/>
            </a:br>
            <a:r>
              <a:rPr lang="nl">
                <a:solidFill>
                  <a:srgbClr val="FFFFFF"/>
                </a:solidFill>
              </a:rPr>
              <a:t>ELBO</a:t>
            </a:r>
            <a:r>
              <a:rPr baseline="-25000" lang="nl">
                <a:solidFill>
                  <a:srgbClr val="FFFFFF"/>
                </a:solidFill>
              </a:rPr>
              <a:t>i</a:t>
            </a:r>
            <a:r>
              <a:rPr lang="nl">
                <a:solidFill>
                  <a:srgbClr val="FFFFFF"/>
                </a:solidFill>
              </a:rPr>
              <a:t>(λ) </a:t>
            </a:r>
            <a:r>
              <a:rPr lang="nl"/>
              <a:t>= 𝔼</a:t>
            </a:r>
            <a:r>
              <a:rPr baseline="-25000" lang="nl"/>
              <a:t>q</a:t>
            </a:r>
            <a:r>
              <a:rPr lang="nl"/>
              <a:t>[log(p(x</a:t>
            </a:r>
            <a:r>
              <a:rPr baseline="-25000" lang="nl"/>
              <a:t>i</a:t>
            </a:r>
            <a:r>
              <a:rPr lang="nl"/>
              <a:t>|z) p(z))] - 𝔼</a:t>
            </a:r>
            <a:r>
              <a:rPr baseline="-25000" lang="nl"/>
              <a:t>q</a:t>
            </a:r>
            <a:r>
              <a:rPr lang="nl"/>
              <a:t>[log q</a:t>
            </a:r>
            <a:r>
              <a:rPr baseline="-25000" lang="nl"/>
              <a:t>λ</a:t>
            </a:r>
            <a:r>
              <a:rPr lang="nl"/>
              <a:t>(z|x</a:t>
            </a:r>
            <a:r>
              <a:rPr baseline="-25000" lang="nl"/>
              <a:t>i</a:t>
            </a:r>
            <a:r>
              <a:rPr lang="nl"/>
              <a:t>)]</a:t>
            </a:r>
            <a:br>
              <a:rPr lang="nl"/>
            </a:br>
            <a:r>
              <a:rPr lang="nl">
                <a:solidFill>
                  <a:srgbClr val="FFFFFF"/>
                </a:solidFill>
              </a:rPr>
              <a:t>ELBO</a:t>
            </a:r>
            <a:r>
              <a:rPr baseline="-25000" lang="nl">
                <a:solidFill>
                  <a:srgbClr val="FFFFFF"/>
                </a:solidFill>
              </a:rPr>
              <a:t>i</a:t>
            </a:r>
            <a:r>
              <a:rPr lang="nl">
                <a:solidFill>
                  <a:srgbClr val="FFFFFF"/>
                </a:solidFill>
              </a:rPr>
              <a:t>(λ) </a:t>
            </a:r>
            <a:r>
              <a:rPr lang="nl"/>
              <a:t>= 𝔼</a:t>
            </a:r>
            <a:r>
              <a:rPr baseline="-25000" lang="nl"/>
              <a:t>q</a:t>
            </a:r>
            <a:r>
              <a:rPr lang="nl"/>
              <a:t>[log p(x</a:t>
            </a:r>
            <a:r>
              <a:rPr baseline="-25000" lang="nl"/>
              <a:t>i</a:t>
            </a:r>
            <a:r>
              <a:rPr lang="nl"/>
              <a:t>|z)] + 𝔼</a:t>
            </a:r>
            <a:r>
              <a:rPr baseline="-25000" lang="nl"/>
              <a:t>q</a:t>
            </a:r>
            <a:r>
              <a:rPr lang="nl"/>
              <a:t>[log p(z)] - 𝔼</a:t>
            </a:r>
            <a:r>
              <a:rPr baseline="-25000" lang="nl"/>
              <a:t>q</a:t>
            </a:r>
            <a:r>
              <a:rPr lang="nl"/>
              <a:t>[log q</a:t>
            </a:r>
            <a:r>
              <a:rPr baseline="-25000" lang="nl"/>
              <a:t>λ</a:t>
            </a:r>
            <a:r>
              <a:rPr lang="nl"/>
              <a:t>(z|x</a:t>
            </a:r>
            <a:r>
              <a:rPr baseline="-25000" lang="nl"/>
              <a:t>i</a:t>
            </a:r>
            <a:r>
              <a:rPr lang="nl"/>
              <a:t>)]</a:t>
            </a:r>
            <a:endParaRPr/>
          </a:p>
          <a:p>
            <a:pPr indent="0" lvl="0" marL="0" rtl="0" algn="l">
              <a:spcBef>
                <a:spcPts val="1600"/>
              </a:spcBef>
              <a:spcAft>
                <a:spcPts val="1600"/>
              </a:spcAft>
              <a:buNone/>
            </a:pPr>
            <a:r>
              <a:rPr lang="nl"/>
              <a:t>-ELBO</a:t>
            </a:r>
            <a:r>
              <a:rPr baseline="-25000" lang="nl"/>
              <a:t>i</a:t>
            </a:r>
            <a:r>
              <a:rPr lang="nl"/>
              <a:t>(λ) = -𝔼</a:t>
            </a:r>
            <a:r>
              <a:rPr baseline="-25000" lang="nl"/>
              <a:t>q</a:t>
            </a:r>
            <a:r>
              <a:rPr lang="nl"/>
              <a:t>[log p(x</a:t>
            </a:r>
            <a:r>
              <a:rPr baseline="-25000" lang="nl"/>
              <a:t>i</a:t>
            </a:r>
            <a:r>
              <a:rPr lang="nl"/>
              <a:t>|z)] - 𝔼</a:t>
            </a:r>
            <a:r>
              <a:rPr baseline="-25000" lang="nl"/>
              <a:t>q</a:t>
            </a:r>
            <a:r>
              <a:rPr lang="nl"/>
              <a:t>[log p(z)] + 𝔼</a:t>
            </a:r>
            <a:r>
              <a:rPr baseline="-25000" lang="nl"/>
              <a:t>q</a:t>
            </a:r>
            <a:r>
              <a:rPr lang="nl"/>
              <a:t>[log q</a:t>
            </a:r>
            <a:r>
              <a:rPr baseline="-25000" lang="nl"/>
              <a:t>λ</a:t>
            </a:r>
            <a:r>
              <a:rPr lang="nl"/>
              <a:t>(z|x</a:t>
            </a:r>
            <a:r>
              <a:rPr baseline="-25000" lang="nl"/>
              <a:t>i</a:t>
            </a:r>
            <a:r>
              <a:rPr lang="nl"/>
              <a:t>)]</a:t>
            </a:r>
            <a:br>
              <a:rPr lang="nl"/>
            </a:br>
            <a:r>
              <a:rPr lang="nl">
                <a:solidFill>
                  <a:srgbClr val="FFFFFF"/>
                </a:solidFill>
              </a:rPr>
              <a:t>-ELBO</a:t>
            </a:r>
            <a:r>
              <a:rPr baseline="-25000" lang="nl">
                <a:solidFill>
                  <a:srgbClr val="FFFFFF"/>
                </a:solidFill>
              </a:rPr>
              <a:t>i</a:t>
            </a:r>
            <a:r>
              <a:rPr lang="nl">
                <a:solidFill>
                  <a:srgbClr val="FFFFFF"/>
                </a:solidFill>
              </a:rPr>
              <a:t>(λ) </a:t>
            </a:r>
            <a:r>
              <a:rPr lang="nl"/>
              <a:t>= -𝔼</a:t>
            </a:r>
            <a:r>
              <a:rPr baseline="-25000" lang="nl"/>
              <a:t>q</a:t>
            </a:r>
            <a:r>
              <a:rPr lang="nl"/>
              <a:t>[log p(x</a:t>
            </a:r>
            <a:r>
              <a:rPr baseline="-25000" lang="nl"/>
              <a:t>i</a:t>
            </a:r>
            <a:r>
              <a:rPr lang="nl"/>
              <a:t>|z)] + 𝔼</a:t>
            </a:r>
            <a:r>
              <a:rPr baseline="-25000" lang="nl"/>
              <a:t>q</a:t>
            </a:r>
            <a:r>
              <a:rPr lang="nl"/>
              <a:t>[log q</a:t>
            </a:r>
            <a:r>
              <a:rPr baseline="-25000" lang="nl"/>
              <a:t>λ</a:t>
            </a:r>
            <a:r>
              <a:rPr lang="nl"/>
              <a:t>(z|x</a:t>
            </a:r>
            <a:r>
              <a:rPr baseline="-25000" lang="nl"/>
              <a:t>i</a:t>
            </a:r>
            <a:r>
              <a:rPr lang="nl"/>
              <a:t>)] - 𝔼</a:t>
            </a:r>
            <a:r>
              <a:rPr baseline="-25000" lang="nl"/>
              <a:t>q</a:t>
            </a:r>
            <a:r>
              <a:rPr lang="nl"/>
              <a:t>[log p(z)]</a:t>
            </a:r>
            <a:br>
              <a:rPr lang="nl"/>
            </a:br>
            <a:r>
              <a:rPr lang="nl">
                <a:solidFill>
                  <a:srgbClr val="FFFFFF"/>
                </a:solidFill>
              </a:rPr>
              <a:t>-ELBO</a:t>
            </a:r>
            <a:r>
              <a:rPr baseline="-25000" lang="nl">
                <a:solidFill>
                  <a:srgbClr val="FFFFFF"/>
                </a:solidFill>
              </a:rPr>
              <a:t>i</a:t>
            </a:r>
            <a:r>
              <a:rPr lang="nl">
                <a:solidFill>
                  <a:srgbClr val="FFFFFF"/>
                </a:solidFill>
              </a:rPr>
              <a:t>(λ) </a:t>
            </a:r>
            <a:r>
              <a:rPr lang="nl"/>
              <a:t>= -𝔼</a:t>
            </a:r>
            <a:r>
              <a:rPr baseline="-25000" lang="nl"/>
              <a:t>q</a:t>
            </a:r>
            <a:r>
              <a:rPr lang="nl"/>
              <a:t>[log p(x</a:t>
            </a:r>
            <a:r>
              <a:rPr baseline="-25000" lang="nl"/>
              <a:t>i</a:t>
            </a:r>
            <a:r>
              <a:rPr lang="nl"/>
              <a:t>|z)] + 𝔼</a:t>
            </a:r>
            <a:r>
              <a:rPr baseline="-25000" lang="nl"/>
              <a:t>q</a:t>
            </a:r>
            <a:r>
              <a:rPr lang="nl"/>
              <a:t>[log </a:t>
            </a:r>
            <a:r>
              <a:rPr lang="nl" u="sng"/>
              <a:t>q</a:t>
            </a:r>
            <a:r>
              <a:rPr baseline="-25000" lang="nl"/>
              <a:t>λ</a:t>
            </a:r>
            <a:r>
              <a:rPr lang="nl" u="sng"/>
              <a:t>(z|x</a:t>
            </a:r>
            <a:r>
              <a:rPr baseline="-25000" lang="nl"/>
              <a:t>i</a:t>
            </a:r>
            <a:r>
              <a:rPr lang="nl" u="sng"/>
              <a:t>)</a:t>
            </a:r>
            <a:r>
              <a:rPr lang="nl"/>
              <a:t>]</a:t>
            </a:r>
            <a:br>
              <a:rPr lang="nl"/>
            </a:br>
            <a:r>
              <a:rPr lang="nl"/>
              <a:t>					          p(z)</a:t>
            </a:r>
            <a:br>
              <a:rPr lang="nl"/>
            </a:br>
            <a:r>
              <a:rPr lang="nl">
                <a:solidFill>
                  <a:srgbClr val="FFFFFF"/>
                </a:solidFill>
              </a:rPr>
              <a:t>-ELBO</a:t>
            </a:r>
            <a:r>
              <a:rPr baseline="-25000" lang="nl">
                <a:solidFill>
                  <a:srgbClr val="FFFFFF"/>
                </a:solidFill>
              </a:rPr>
              <a:t>i</a:t>
            </a:r>
            <a:r>
              <a:rPr lang="nl">
                <a:solidFill>
                  <a:srgbClr val="FFFFFF"/>
                </a:solidFill>
              </a:rPr>
              <a:t>(λ) </a:t>
            </a:r>
            <a:r>
              <a:rPr lang="nl"/>
              <a:t>= -𝔼</a:t>
            </a:r>
            <a:r>
              <a:rPr baseline="-25000" lang="nl"/>
              <a:t>q</a:t>
            </a:r>
            <a:r>
              <a:rPr lang="nl"/>
              <a:t>[log p(x</a:t>
            </a:r>
            <a:r>
              <a:rPr baseline="-25000" lang="nl"/>
              <a:t>i</a:t>
            </a:r>
            <a:r>
              <a:rPr lang="nl"/>
              <a:t>|z)] + KL(q</a:t>
            </a:r>
            <a:r>
              <a:rPr baseline="-25000" lang="nl"/>
              <a:t>λ</a:t>
            </a:r>
            <a:r>
              <a:rPr lang="nl"/>
              <a:t>(z|x</a:t>
            </a:r>
            <a:r>
              <a:rPr baseline="-25000" lang="nl"/>
              <a:t>i</a:t>
            </a:r>
            <a:r>
              <a:rPr lang="nl"/>
              <a:t>) || p(z))</a:t>
            </a:r>
            <a:br>
              <a:rPr lang="nl"/>
            </a:br>
            <a:br>
              <a:rPr lang="nl"/>
            </a:br>
            <a:r>
              <a:rPr lang="nl"/>
              <a:t>ELBO</a:t>
            </a:r>
            <a:r>
              <a:rPr baseline="-25000" lang="nl"/>
              <a:t>i</a:t>
            </a:r>
            <a:r>
              <a:rPr lang="nl"/>
              <a:t>(λ) = 𝔼</a:t>
            </a:r>
            <a:r>
              <a:rPr baseline="-25000" lang="nl"/>
              <a:t>q</a:t>
            </a:r>
            <a:r>
              <a:rPr lang="nl"/>
              <a:t>[log p(x</a:t>
            </a:r>
            <a:r>
              <a:rPr baseline="-25000" lang="nl"/>
              <a:t>i</a:t>
            </a:r>
            <a:r>
              <a:rPr lang="nl"/>
              <a:t>|z)] - KL(q</a:t>
            </a:r>
            <a:r>
              <a:rPr baseline="-25000" lang="nl"/>
              <a:t>λ</a:t>
            </a:r>
            <a:r>
              <a:rPr lang="nl"/>
              <a:t>(z|x</a:t>
            </a:r>
            <a:r>
              <a:rPr baseline="-25000" lang="nl"/>
              <a:t>i</a:t>
            </a:r>
            <a:r>
              <a:rPr lang="nl"/>
              <a:t>) || p(z))</a:t>
            </a:r>
            <a:br>
              <a:rPr lang="nl"/>
            </a:br>
            <a:r>
              <a:rPr lang="nl">
                <a:solidFill>
                  <a:schemeClr val="dk1"/>
                </a:solidFill>
              </a:rPr>
              <a:t>ELBO(λ) = ∑</a:t>
            </a:r>
            <a:r>
              <a:rPr baseline="30000" lang="nl">
                <a:solidFill>
                  <a:schemeClr val="dk1"/>
                </a:solidFill>
              </a:rPr>
              <a:t>N</a:t>
            </a:r>
            <a:r>
              <a:rPr baseline="-25000" lang="nl">
                <a:solidFill>
                  <a:schemeClr val="dk1"/>
                </a:solidFill>
              </a:rPr>
              <a:t>i=1 </a:t>
            </a:r>
            <a:r>
              <a:rPr lang="nl">
                <a:solidFill>
                  <a:schemeClr val="dk1"/>
                </a:solidFill>
              </a:rPr>
              <a:t>𝔼</a:t>
            </a:r>
            <a:r>
              <a:rPr baseline="-25000" lang="nl">
                <a:solidFill>
                  <a:schemeClr val="dk1"/>
                </a:solidFill>
              </a:rPr>
              <a:t>q</a:t>
            </a:r>
            <a:r>
              <a:rPr lang="nl">
                <a:solidFill>
                  <a:schemeClr val="dk1"/>
                </a:solidFill>
              </a:rPr>
              <a:t>[log p(x</a:t>
            </a:r>
            <a:r>
              <a:rPr baseline="-25000" lang="nl">
                <a:solidFill>
                  <a:schemeClr val="dk1"/>
                </a:solidFill>
              </a:rPr>
              <a:t>i</a:t>
            </a:r>
            <a:r>
              <a:rPr lang="nl">
                <a:solidFill>
                  <a:schemeClr val="dk1"/>
                </a:solidFill>
              </a:rPr>
              <a:t>|z)] - KL(q</a:t>
            </a:r>
            <a:r>
              <a:rPr baseline="-25000" lang="nl">
                <a:solidFill>
                  <a:schemeClr val="dk1"/>
                </a:solidFill>
              </a:rPr>
              <a:t>λ</a:t>
            </a:r>
            <a:r>
              <a:rPr lang="nl">
                <a:solidFill>
                  <a:schemeClr val="dk1"/>
                </a:solidFill>
              </a:rPr>
              <a:t>(z|x</a:t>
            </a:r>
            <a:r>
              <a:rPr baseline="-25000" lang="nl">
                <a:solidFill>
                  <a:schemeClr val="dk1"/>
                </a:solidFill>
              </a:rPr>
              <a:t>i</a:t>
            </a:r>
            <a:r>
              <a:rPr lang="nl">
                <a:solidFill>
                  <a:schemeClr val="dk1"/>
                </a:solidFill>
              </a:rPr>
              <a:t>) || p(z))</a:t>
            </a:r>
            <a:endParaRPr/>
          </a:p>
        </p:txBody>
      </p:sp>
      <p:sp>
        <p:nvSpPr>
          <p:cNvPr id="1038" name="Google Shape;1038;p1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
        <p:nvSpPr>
          <p:cNvPr id="1039" name="Google Shape;1039;p120"/>
          <p:cNvSpPr txBox="1"/>
          <p:nvPr/>
        </p:nvSpPr>
        <p:spPr>
          <a:xfrm>
            <a:off x="6005125" y="2078875"/>
            <a:ext cx="2581800" cy="6087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nl" sz="1300">
                <a:solidFill>
                  <a:schemeClr val="accent1"/>
                </a:solidFill>
                <a:latin typeface="Lato"/>
                <a:ea typeface="Lato"/>
                <a:cs typeface="Lato"/>
                <a:sym typeface="Lato"/>
              </a:rPr>
              <a:t>KL(q</a:t>
            </a:r>
            <a:r>
              <a:rPr baseline="-25000" lang="nl" sz="1300">
                <a:solidFill>
                  <a:schemeClr val="accent1"/>
                </a:solidFill>
                <a:latin typeface="Lato"/>
                <a:ea typeface="Lato"/>
                <a:cs typeface="Lato"/>
                <a:sym typeface="Lato"/>
              </a:rPr>
              <a:t>λ</a:t>
            </a:r>
            <a:r>
              <a:rPr lang="nl" sz="1300">
                <a:solidFill>
                  <a:schemeClr val="accent1"/>
                </a:solidFill>
                <a:latin typeface="Lato"/>
                <a:ea typeface="Lato"/>
                <a:cs typeface="Lato"/>
                <a:sym typeface="Lato"/>
              </a:rPr>
              <a:t>(z|x</a:t>
            </a:r>
            <a:r>
              <a:rPr baseline="-25000" lang="nl" sz="1300">
                <a:solidFill>
                  <a:schemeClr val="accent1"/>
                </a:solidFill>
                <a:latin typeface="Lato"/>
                <a:ea typeface="Lato"/>
                <a:cs typeface="Lato"/>
                <a:sym typeface="Lato"/>
              </a:rPr>
              <a:t>i</a:t>
            </a:r>
            <a:r>
              <a:rPr lang="nl" sz="1300">
                <a:solidFill>
                  <a:schemeClr val="accent1"/>
                </a:solidFill>
                <a:latin typeface="Lato"/>
                <a:ea typeface="Lato"/>
                <a:cs typeface="Lato"/>
                <a:sym typeface="Lato"/>
              </a:rPr>
              <a:t>) || p(z)) = 𝔼</a:t>
            </a:r>
            <a:r>
              <a:rPr baseline="-25000" lang="nl" sz="1300">
                <a:solidFill>
                  <a:schemeClr val="accent1"/>
                </a:solidFill>
                <a:latin typeface="Lato"/>
                <a:ea typeface="Lato"/>
                <a:cs typeface="Lato"/>
                <a:sym typeface="Lato"/>
              </a:rPr>
              <a:t>q</a:t>
            </a:r>
            <a:r>
              <a:rPr lang="nl" sz="1300">
                <a:solidFill>
                  <a:schemeClr val="accent1"/>
                </a:solidFill>
                <a:latin typeface="Lato"/>
                <a:ea typeface="Lato"/>
                <a:cs typeface="Lato"/>
                <a:sym typeface="Lato"/>
              </a:rPr>
              <a:t>[log </a:t>
            </a:r>
            <a:r>
              <a:rPr lang="nl" sz="1300" u="sng">
                <a:solidFill>
                  <a:schemeClr val="accent1"/>
                </a:solidFill>
                <a:latin typeface="Lato"/>
                <a:ea typeface="Lato"/>
                <a:cs typeface="Lato"/>
                <a:sym typeface="Lato"/>
              </a:rPr>
              <a:t>q</a:t>
            </a:r>
            <a:r>
              <a:rPr baseline="-25000" lang="nl" sz="1300">
                <a:solidFill>
                  <a:schemeClr val="accent1"/>
                </a:solidFill>
                <a:latin typeface="Lato"/>
                <a:ea typeface="Lato"/>
                <a:cs typeface="Lato"/>
                <a:sym typeface="Lato"/>
              </a:rPr>
              <a:t>λ</a:t>
            </a:r>
            <a:r>
              <a:rPr lang="nl" sz="1300" u="sng">
                <a:solidFill>
                  <a:schemeClr val="accent1"/>
                </a:solidFill>
                <a:latin typeface="Lato"/>
                <a:ea typeface="Lato"/>
                <a:cs typeface="Lato"/>
                <a:sym typeface="Lato"/>
              </a:rPr>
              <a:t>(z|x</a:t>
            </a:r>
            <a:r>
              <a:rPr baseline="-25000" lang="nl" sz="1300">
                <a:solidFill>
                  <a:schemeClr val="accent1"/>
                </a:solidFill>
                <a:latin typeface="Lato"/>
                <a:ea typeface="Lato"/>
                <a:cs typeface="Lato"/>
                <a:sym typeface="Lato"/>
              </a:rPr>
              <a:t>i</a:t>
            </a:r>
            <a:r>
              <a:rPr lang="nl" sz="1300" u="sng">
                <a:solidFill>
                  <a:schemeClr val="accent1"/>
                </a:solidFill>
                <a:latin typeface="Lato"/>
                <a:ea typeface="Lato"/>
                <a:cs typeface="Lato"/>
                <a:sym typeface="Lato"/>
              </a:rPr>
              <a:t>)</a:t>
            </a:r>
            <a:r>
              <a:rPr lang="nl" sz="1300">
                <a:solidFill>
                  <a:schemeClr val="accent1"/>
                </a:solidFill>
                <a:latin typeface="Lato"/>
                <a:ea typeface="Lato"/>
                <a:cs typeface="Lato"/>
                <a:sym typeface="Lato"/>
              </a:rPr>
              <a:t>]</a:t>
            </a:r>
            <a:br>
              <a:rPr lang="nl" sz="1300">
                <a:solidFill>
                  <a:schemeClr val="accent1"/>
                </a:solidFill>
                <a:latin typeface="Lato"/>
                <a:ea typeface="Lato"/>
                <a:cs typeface="Lato"/>
                <a:sym typeface="Lato"/>
              </a:rPr>
            </a:br>
            <a:r>
              <a:rPr lang="nl" sz="1300">
                <a:solidFill>
                  <a:schemeClr val="accent1"/>
                </a:solidFill>
                <a:latin typeface="Lato"/>
                <a:ea typeface="Lato"/>
                <a:cs typeface="Lato"/>
                <a:sym typeface="Lato"/>
              </a:rPr>
              <a:t>			                  p(z)</a:t>
            </a:r>
            <a:endParaRPr>
              <a:latin typeface="Lato"/>
              <a:ea typeface="Lato"/>
              <a:cs typeface="Lato"/>
              <a:sym typeface="Lato"/>
            </a:endParaRPr>
          </a:p>
        </p:txBody>
      </p:sp>
      <p:sp>
        <p:nvSpPr>
          <p:cNvPr id="1040" name="Google Shape;1040;p120"/>
          <p:cNvSpPr txBox="1"/>
          <p:nvPr/>
        </p:nvSpPr>
        <p:spPr>
          <a:xfrm>
            <a:off x="4623450" y="4063000"/>
            <a:ext cx="2586900" cy="558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nl" sz="1300">
                <a:solidFill>
                  <a:schemeClr val="dk1"/>
                </a:solidFill>
                <a:latin typeface="Lato"/>
                <a:ea typeface="Lato"/>
                <a:cs typeface="Lato"/>
                <a:sym typeface="Lato"/>
              </a:rPr>
              <a:t>Geen enkel datapunt deelt zijn latent </a:t>
            </a:r>
            <a:r>
              <a:rPr i="1" lang="nl" sz="1300">
                <a:solidFill>
                  <a:schemeClr val="dk1"/>
                </a:solidFill>
                <a:latin typeface="Lato"/>
                <a:ea typeface="Lato"/>
                <a:cs typeface="Lato"/>
                <a:sym typeface="Lato"/>
              </a:rPr>
              <a:t>z</a:t>
            </a:r>
            <a:r>
              <a:rPr lang="nl" sz="1300">
                <a:solidFill>
                  <a:schemeClr val="dk1"/>
                </a:solidFill>
                <a:latin typeface="Lato"/>
                <a:ea typeface="Lato"/>
                <a:cs typeface="Lato"/>
                <a:sym typeface="Lato"/>
              </a:rPr>
              <a:t> met de latent variable van een ander datapunt</a:t>
            </a:r>
            <a:endParaRPr sz="1300">
              <a:solidFill>
                <a:schemeClr val="dk1"/>
              </a:solidFill>
              <a:latin typeface="Lato"/>
              <a:ea typeface="Lato"/>
              <a:cs typeface="Lato"/>
              <a:sym typeface="Lato"/>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4" name="Shape 1044"/>
        <p:cNvGrpSpPr/>
        <p:nvPr/>
      </p:nvGrpSpPr>
      <p:grpSpPr>
        <a:xfrm>
          <a:off x="0" y="0"/>
          <a:ext cx="0" cy="0"/>
          <a:chOff x="0" y="0"/>
          <a:chExt cx="0" cy="0"/>
        </a:xfrm>
      </p:grpSpPr>
      <p:sp>
        <p:nvSpPr>
          <p:cNvPr id="1045" name="Google Shape;1045;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Perspectieven verbinden</a:t>
            </a:r>
            <a:endParaRPr/>
          </a:p>
        </p:txBody>
      </p:sp>
      <p:sp>
        <p:nvSpPr>
          <p:cNvPr id="1046" name="Google Shape;1046;p1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nl"/>
              <a:t>Approximate posterior </a:t>
            </a:r>
            <a:r>
              <a:rPr i="1" lang="nl"/>
              <a:t>q</a:t>
            </a:r>
            <a:r>
              <a:rPr baseline="-25000" i="1" lang="nl"/>
              <a:t>θ</a:t>
            </a:r>
            <a:r>
              <a:rPr i="1" lang="nl"/>
              <a:t>(z|x, </a:t>
            </a:r>
            <a:r>
              <a:rPr lang="nl"/>
              <a:t>λ) wordt geparameteriseerd met een inference network (encoder)</a:t>
            </a:r>
            <a:endParaRPr/>
          </a:p>
          <a:p>
            <a:pPr indent="-298450" lvl="1" marL="914400" rtl="0" algn="l">
              <a:spcBef>
                <a:spcPts val="0"/>
              </a:spcBef>
              <a:spcAft>
                <a:spcPts val="0"/>
              </a:spcAft>
              <a:buSzPts val="1100"/>
              <a:buChar char="-"/>
            </a:pPr>
            <a:r>
              <a:rPr lang="nl"/>
              <a:t>Input: data </a:t>
            </a:r>
            <a:r>
              <a:rPr i="1" lang="nl"/>
              <a:t>x</a:t>
            </a:r>
            <a:endParaRPr/>
          </a:p>
          <a:p>
            <a:pPr indent="-298450" lvl="1" marL="914400" rtl="0" algn="l">
              <a:spcBef>
                <a:spcPts val="0"/>
              </a:spcBef>
              <a:spcAft>
                <a:spcPts val="0"/>
              </a:spcAft>
              <a:buSzPts val="1100"/>
              <a:buChar char="-"/>
            </a:pPr>
            <a:r>
              <a:rPr lang="nl"/>
              <a:t>Output: parameters λ</a:t>
            </a:r>
            <a:endParaRPr/>
          </a:p>
          <a:p>
            <a:pPr indent="-311150" lvl="0" marL="457200" rtl="0" algn="l">
              <a:spcBef>
                <a:spcPts val="0"/>
              </a:spcBef>
              <a:spcAft>
                <a:spcPts val="0"/>
              </a:spcAft>
              <a:buSzPts val="1300"/>
              <a:buChar char="-"/>
            </a:pPr>
            <a:r>
              <a:rPr lang="nl"/>
              <a:t>Likelihood </a:t>
            </a:r>
            <a:r>
              <a:rPr i="1" lang="nl"/>
              <a:t>p(x|z) </a:t>
            </a:r>
            <a:r>
              <a:rPr lang="nl"/>
              <a:t>wordt geparameteriseerd met een generative network (decoder)</a:t>
            </a:r>
            <a:endParaRPr/>
          </a:p>
          <a:p>
            <a:pPr indent="-298450" lvl="1" marL="914400" rtl="0" algn="l">
              <a:spcBef>
                <a:spcPts val="0"/>
              </a:spcBef>
              <a:spcAft>
                <a:spcPts val="0"/>
              </a:spcAft>
              <a:buSzPts val="1100"/>
              <a:buChar char="-"/>
            </a:pPr>
            <a:r>
              <a:rPr lang="nl"/>
              <a:t>Input: latent variables </a:t>
            </a:r>
            <a:endParaRPr/>
          </a:p>
          <a:p>
            <a:pPr indent="-298450" lvl="1" marL="914400" rtl="0" algn="l">
              <a:spcBef>
                <a:spcPts val="0"/>
              </a:spcBef>
              <a:spcAft>
                <a:spcPts val="0"/>
              </a:spcAft>
              <a:buSzPts val="1100"/>
              <a:buChar char="-"/>
            </a:pPr>
            <a:r>
              <a:rPr lang="nl"/>
              <a:t>Output: parameters voor datadistributie </a:t>
            </a:r>
            <a:r>
              <a:rPr i="1" lang="nl"/>
              <a:t>p</a:t>
            </a:r>
            <a:r>
              <a:rPr baseline="-25000" i="1" lang="nl"/>
              <a:t>φ</a:t>
            </a:r>
            <a:r>
              <a:rPr i="1" lang="nl"/>
              <a:t>(x|z)</a:t>
            </a:r>
            <a:endParaRPr i="1"/>
          </a:p>
          <a:p>
            <a:pPr indent="-311150" lvl="0" marL="457200" rtl="0" algn="l">
              <a:spcBef>
                <a:spcPts val="0"/>
              </a:spcBef>
              <a:spcAft>
                <a:spcPts val="0"/>
              </a:spcAft>
              <a:buSzPts val="1300"/>
              <a:buChar char="-"/>
            </a:pPr>
            <a:r>
              <a:rPr lang="nl"/>
              <a:t>Parameters θ en φ zijn weights en biases van de neural networks</a:t>
            </a:r>
            <a:endParaRPr/>
          </a:p>
          <a:p>
            <a:pPr indent="-298450" lvl="1" marL="914400" rtl="0" algn="l">
              <a:spcBef>
                <a:spcPts val="0"/>
              </a:spcBef>
              <a:spcAft>
                <a:spcPts val="0"/>
              </a:spcAft>
              <a:buSzPts val="1100"/>
              <a:buChar char="-"/>
            </a:pPr>
            <a:r>
              <a:rPr lang="nl"/>
              <a:t>Optimialiseer weights + biases om de ELBO te maximaliseren</a:t>
            </a:r>
            <a:endParaRPr/>
          </a:p>
          <a:p>
            <a:pPr indent="0" lvl="0" marL="0" rtl="0" algn="l">
              <a:spcBef>
                <a:spcPts val="1600"/>
              </a:spcBef>
              <a:spcAft>
                <a:spcPts val="1600"/>
              </a:spcAft>
              <a:buNone/>
            </a:pPr>
            <a:r>
              <a:t/>
            </a:r>
            <a:endParaRPr sz="1500"/>
          </a:p>
        </p:txBody>
      </p:sp>
      <p:sp>
        <p:nvSpPr>
          <p:cNvPr id="1047" name="Google Shape;1047;p1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Wat is een zwart-wit afbeelding?</a:t>
            </a:r>
            <a:endParaRPr/>
          </a:p>
        </p:txBody>
      </p:sp>
      <p:sp>
        <p:nvSpPr>
          <p:cNvPr id="167" name="Google Shape;167;p23"/>
          <p:cNvSpPr txBox="1"/>
          <p:nvPr>
            <p:ph idx="1" type="body"/>
          </p:nvPr>
        </p:nvSpPr>
        <p:spPr>
          <a:xfrm>
            <a:off x="729450" y="2078875"/>
            <a:ext cx="32658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nl"/>
              <a:t>Afbeelding bestaat uit 3 dimensies</a:t>
            </a:r>
            <a:br>
              <a:rPr lang="nl"/>
            </a:br>
            <a:r>
              <a:rPr i="1" lang="nl"/>
              <a:t>Hoogte, breedte,  aantal kleurkanalen</a:t>
            </a:r>
            <a:br>
              <a:rPr i="1" lang="nl"/>
            </a:br>
            <a:endParaRPr i="1"/>
          </a:p>
          <a:p>
            <a:pPr indent="-311150" lvl="0" marL="457200" rtl="0" algn="l">
              <a:spcBef>
                <a:spcPts val="0"/>
              </a:spcBef>
              <a:spcAft>
                <a:spcPts val="0"/>
              </a:spcAft>
              <a:buSzPts val="1300"/>
              <a:buChar char="-"/>
            </a:pPr>
            <a:r>
              <a:rPr lang="nl"/>
              <a:t>Zwart-wit: 1 kleurkanaal</a:t>
            </a:r>
            <a:br>
              <a:rPr lang="nl"/>
            </a:br>
            <a:endParaRPr/>
          </a:p>
          <a:p>
            <a:pPr indent="-311150" lvl="0" marL="457200" rtl="0" algn="l">
              <a:spcBef>
                <a:spcPts val="0"/>
              </a:spcBef>
              <a:spcAft>
                <a:spcPts val="0"/>
              </a:spcAft>
              <a:buSzPts val="1300"/>
              <a:buChar char="-"/>
            </a:pPr>
            <a:r>
              <a:rPr lang="nl"/>
              <a:t>Elk getal representeert een bepaalde grijswaarde intensiteit</a:t>
            </a:r>
            <a:br>
              <a:rPr lang="nl"/>
            </a:br>
            <a:endParaRPr/>
          </a:p>
          <a:p>
            <a:pPr indent="-311150" lvl="0" marL="457200" rtl="0" algn="l">
              <a:spcBef>
                <a:spcPts val="0"/>
              </a:spcBef>
              <a:spcAft>
                <a:spcPts val="0"/>
              </a:spcAft>
              <a:buSzPts val="1300"/>
              <a:buChar char="-"/>
            </a:pPr>
            <a:r>
              <a:rPr lang="nl"/>
              <a:t>[0, 255]  /  [0, 1]</a:t>
            </a:r>
            <a:endParaRPr/>
          </a:p>
        </p:txBody>
      </p:sp>
      <p:sp>
        <p:nvSpPr>
          <p:cNvPr id="168" name="Google Shape;168;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169" name="Google Shape;169;p23"/>
          <p:cNvPicPr preferRelativeResize="0"/>
          <p:nvPr/>
        </p:nvPicPr>
        <p:blipFill>
          <a:blip r:embed="rId3">
            <a:alphaModFix/>
          </a:blip>
          <a:stretch>
            <a:fillRect/>
          </a:stretch>
        </p:blipFill>
        <p:spPr>
          <a:xfrm>
            <a:off x="4147650" y="2006250"/>
            <a:ext cx="4705858" cy="259120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1" name="Shape 1051"/>
        <p:cNvGrpSpPr/>
        <p:nvPr/>
      </p:nvGrpSpPr>
      <p:grpSpPr>
        <a:xfrm>
          <a:off x="0" y="0"/>
          <a:ext cx="0" cy="0"/>
          <a:chOff x="0" y="0"/>
          <a:chExt cx="0" cy="0"/>
        </a:xfrm>
      </p:grpSpPr>
      <p:sp>
        <p:nvSpPr>
          <p:cNvPr id="1052" name="Google Shape;1052;p1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Perspectieven verbinden</a:t>
            </a:r>
            <a:endParaRPr/>
          </a:p>
        </p:txBody>
      </p:sp>
      <p:sp>
        <p:nvSpPr>
          <p:cNvPr id="1053" name="Google Shape;1053;p122"/>
          <p:cNvSpPr txBox="1"/>
          <p:nvPr>
            <p:ph idx="1" type="body"/>
          </p:nvPr>
        </p:nvSpPr>
        <p:spPr>
          <a:xfrm>
            <a:off x="729450" y="2078875"/>
            <a:ext cx="7688700" cy="2900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nl"/>
              <a:t>Approximate posterior </a:t>
            </a:r>
            <a:r>
              <a:rPr i="1" lang="nl"/>
              <a:t>q</a:t>
            </a:r>
            <a:r>
              <a:rPr baseline="-25000" i="1" lang="nl"/>
              <a:t>θ</a:t>
            </a:r>
            <a:r>
              <a:rPr i="1" lang="nl"/>
              <a:t>(z|x, </a:t>
            </a:r>
            <a:r>
              <a:rPr lang="nl"/>
              <a:t>λ) wordt geparameteriseerd met een inference network (encoder)</a:t>
            </a:r>
            <a:endParaRPr/>
          </a:p>
          <a:p>
            <a:pPr indent="-298450" lvl="1" marL="914400" rtl="0" algn="l">
              <a:spcBef>
                <a:spcPts val="0"/>
              </a:spcBef>
              <a:spcAft>
                <a:spcPts val="0"/>
              </a:spcAft>
              <a:buSzPts val="1100"/>
              <a:buChar char="-"/>
            </a:pPr>
            <a:r>
              <a:rPr lang="nl"/>
              <a:t>Input: data </a:t>
            </a:r>
            <a:r>
              <a:rPr i="1" lang="nl"/>
              <a:t>x</a:t>
            </a:r>
            <a:endParaRPr/>
          </a:p>
          <a:p>
            <a:pPr indent="-298450" lvl="1" marL="914400" rtl="0" algn="l">
              <a:spcBef>
                <a:spcPts val="0"/>
              </a:spcBef>
              <a:spcAft>
                <a:spcPts val="0"/>
              </a:spcAft>
              <a:buSzPts val="1100"/>
              <a:buChar char="-"/>
            </a:pPr>
            <a:r>
              <a:rPr lang="nl"/>
              <a:t>Output: parameters λ</a:t>
            </a:r>
            <a:endParaRPr/>
          </a:p>
          <a:p>
            <a:pPr indent="-311150" lvl="0" marL="457200" rtl="0" algn="l">
              <a:spcBef>
                <a:spcPts val="0"/>
              </a:spcBef>
              <a:spcAft>
                <a:spcPts val="0"/>
              </a:spcAft>
              <a:buSzPts val="1300"/>
              <a:buChar char="-"/>
            </a:pPr>
            <a:r>
              <a:rPr lang="nl"/>
              <a:t>Likelihood </a:t>
            </a:r>
            <a:r>
              <a:rPr i="1" lang="nl"/>
              <a:t>p(x|z) </a:t>
            </a:r>
            <a:r>
              <a:rPr lang="nl"/>
              <a:t>wordt geparameteriseerd met een generative network (decoder)</a:t>
            </a:r>
            <a:endParaRPr/>
          </a:p>
          <a:p>
            <a:pPr indent="-298450" lvl="1" marL="914400" rtl="0" algn="l">
              <a:spcBef>
                <a:spcPts val="0"/>
              </a:spcBef>
              <a:spcAft>
                <a:spcPts val="0"/>
              </a:spcAft>
              <a:buSzPts val="1100"/>
              <a:buChar char="-"/>
            </a:pPr>
            <a:r>
              <a:rPr lang="nl"/>
              <a:t>Input: latent variables </a:t>
            </a:r>
            <a:endParaRPr/>
          </a:p>
          <a:p>
            <a:pPr indent="-298450" lvl="1" marL="914400" rtl="0" algn="l">
              <a:spcBef>
                <a:spcPts val="0"/>
              </a:spcBef>
              <a:spcAft>
                <a:spcPts val="0"/>
              </a:spcAft>
              <a:buSzPts val="1100"/>
              <a:buChar char="-"/>
            </a:pPr>
            <a:r>
              <a:rPr lang="nl"/>
              <a:t>Output: parameters voor datadistributie </a:t>
            </a:r>
            <a:r>
              <a:rPr i="1" lang="nl"/>
              <a:t>p</a:t>
            </a:r>
            <a:r>
              <a:rPr baseline="-25000" i="1" lang="nl"/>
              <a:t>φ</a:t>
            </a:r>
            <a:r>
              <a:rPr i="1" lang="nl"/>
              <a:t>(x|z)</a:t>
            </a:r>
            <a:endParaRPr i="1"/>
          </a:p>
          <a:p>
            <a:pPr indent="-311150" lvl="0" marL="457200" rtl="0" algn="l">
              <a:spcBef>
                <a:spcPts val="0"/>
              </a:spcBef>
              <a:spcAft>
                <a:spcPts val="0"/>
              </a:spcAft>
              <a:buSzPts val="1300"/>
              <a:buChar char="-"/>
            </a:pPr>
            <a:r>
              <a:rPr lang="nl"/>
              <a:t>Parameters θ en φ zijn weights en biases van de neural networks</a:t>
            </a:r>
            <a:endParaRPr/>
          </a:p>
          <a:p>
            <a:pPr indent="-298450" lvl="1" marL="914400" rtl="0" algn="l">
              <a:spcBef>
                <a:spcPts val="0"/>
              </a:spcBef>
              <a:spcAft>
                <a:spcPts val="0"/>
              </a:spcAft>
              <a:buSzPts val="1100"/>
              <a:buChar char="-"/>
            </a:pPr>
            <a:r>
              <a:rPr lang="nl"/>
              <a:t>Optimialiseer weights + biases om de ELBO te maximaliseren</a:t>
            </a:r>
            <a:br>
              <a:rPr lang="nl"/>
            </a:br>
            <a:endParaRPr/>
          </a:p>
          <a:p>
            <a:pPr indent="0" lvl="0" marL="0" rtl="0" algn="ctr">
              <a:spcBef>
                <a:spcPts val="1600"/>
              </a:spcBef>
              <a:spcAft>
                <a:spcPts val="1600"/>
              </a:spcAft>
              <a:buNone/>
            </a:pPr>
            <a:r>
              <a:rPr lang="nl" sz="1500"/>
              <a:t>ELBO(</a:t>
            </a:r>
            <a:r>
              <a:rPr i="1" lang="nl" sz="1500"/>
              <a:t>θ, </a:t>
            </a:r>
            <a:r>
              <a:rPr lang="nl" sz="1500"/>
              <a:t>φ</a:t>
            </a:r>
            <a:r>
              <a:rPr lang="nl" sz="1500"/>
              <a:t>) = ∑</a:t>
            </a:r>
            <a:r>
              <a:rPr baseline="30000" lang="nl" sz="1500"/>
              <a:t>N</a:t>
            </a:r>
            <a:r>
              <a:rPr baseline="-25000" lang="nl" sz="1500"/>
              <a:t>i=1 </a:t>
            </a:r>
            <a:r>
              <a:rPr lang="nl" sz="1500"/>
              <a:t>𝔼</a:t>
            </a:r>
            <a:r>
              <a:rPr baseline="-25000" lang="nl" sz="1500"/>
              <a:t>q</a:t>
            </a:r>
            <a:r>
              <a:rPr lang="nl" sz="1500"/>
              <a:t>[log p(x</a:t>
            </a:r>
            <a:r>
              <a:rPr baseline="-25000" lang="nl" sz="1500"/>
              <a:t>i</a:t>
            </a:r>
            <a:r>
              <a:rPr lang="nl" sz="1500"/>
              <a:t>|z)] - KL(q</a:t>
            </a:r>
            <a:r>
              <a:rPr baseline="-25000" lang="nl" sz="1500"/>
              <a:t>λ</a:t>
            </a:r>
            <a:r>
              <a:rPr lang="nl" sz="1500"/>
              <a:t>(z|x</a:t>
            </a:r>
            <a:r>
              <a:rPr baseline="-25000" lang="nl" sz="1500"/>
              <a:t>i</a:t>
            </a:r>
            <a:r>
              <a:rPr lang="nl" sz="1500"/>
              <a:t>) || p(z))</a:t>
            </a:r>
            <a:br>
              <a:rPr lang="nl" sz="1500"/>
            </a:br>
            <a:r>
              <a:rPr lang="nl" sz="1500"/>
              <a:t>ELBO(</a:t>
            </a:r>
            <a:r>
              <a:rPr i="1" lang="nl" sz="1500"/>
              <a:t>θ, </a:t>
            </a:r>
            <a:r>
              <a:rPr i="1" lang="nl" sz="1500"/>
              <a:t>φ</a:t>
            </a:r>
            <a:r>
              <a:rPr lang="nl" sz="1500"/>
              <a:t>) = -</a:t>
            </a:r>
            <a:r>
              <a:rPr i="1" lang="nl" sz="1500"/>
              <a:t>ℒ</a:t>
            </a:r>
            <a:r>
              <a:rPr lang="nl" sz="1500"/>
              <a:t>(</a:t>
            </a:r>
            <a:r>
              <a:rPr i="1" lang="nl" sz="1500"/>
              <a:t>θ, </a:t>
            </a:r>
            <a:r>
              <a:rPr lang="nl" sz="1500"/>
              <a:t>φ)</a:t>
            </a:r>
            <a:br>
              <a:rPr lang="nl" sz="1500"/>
            </a:br>
            <a:endParaRPr sz="1500"/>
          </a:p>
        </p:txBody>
      </p:sp>
      <p:sp>
        <p:nvSpPr>
          <p:cNvPr id="1054" name="Google Shape;1054;p1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8" name="Shape 1058"/>
        <p:cNvGrpSpPr/>
        <p:nvPr/>
      </p:nvGrpSpPr>
      <p:grpSpPr>
        <a:xfrm>
          <a:off x="0" y="0"/>
          <a:ext cx="0" cy="0"/>
          <a:chOff x="0" y="0"/>
          <a:chExt cx="0" cy="0"/>
        </a:xfrm>
      </p:grpSpPr>
      <p:sp>
        <p:nvSpPr>
          <p:cNvPr id="1059" name="Google Shape;1059;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Model</a:t>
            </a:r>
            <a:endParaRPr/>
          </a:p>
        </p:txBody>
      </p:sp>
      <p:sp>
        <p:nvSpPr>
          <p:cNvPr id="1060" name="Google Shape;1060;p1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061" name="Google Shape;1061;p1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1062" name="Google Shape;1062;p123"/>
          <p:cNvPicPr preferRelativeResize="0"/>
          <p:nvPr/>
        </p:nvPicPr>
        <p:blipFill>
          <a:blip r:embed="rId3">
            <a:alphaModFix/>
          </a:blip>
          <a:stretch>
            <a:fillRect/>
          </a:stretch>
        </p:blipFill>
        <p:spPr>
          <a:xfrm>
            <a:off x="694125" y="2078875"/>
            <a:ext cx="2815349" cy="286705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6" name="Shape 1066"/>
        <p:cNvGrpSpPr/>
        <p:nvPr/>
      </p:nvGrpSpPr>
      <p:grpSpPr>
        <a:xfrm>
          <a:off x="0" y="0"/>
          <a:ext cx="0" cy="0"/>
          <a:chOff x="0" y="0"/>
          <a:chExt cx="0" cy="0"/>
        </a:xfrm>
      </p:grpSpPr>
      <p:sp>
        <p:nvSpPr>
          <p:cNvPr id="1067" name="Google Shape;1067;p1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Reconstructies</a:t>
            </a:r>
            <a:endParaRPr/>
          </a:p>
        </p:txBody>
      </p:sp>
      <p:sp>
        <p:nvSpPr>
          <p:cNvPr id="1068" name="Google Shape;1068;p1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069" name="Google Shape;1069;p1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1070" name="Google Shape;1070;p124"/>
          <p:cNvPicPr preferRelativeResize="0"/>
          <p:nvPr/>
        </p:nvPicPr>
        <p:blipFill rotWithShape="1">
          <a:blip r:embed="rId3">
            <a:alphaModFix/>
          </a:blip>
          <a:srcRect b="14441" l="12545" r="8801" t="10262"/>
          <a:stretch/>
        </p:blipFill>
        <p:spPr>
          <a:xfrm>
            <a:off x="729450" y="2078875"/>
            <a:ext cx="3720269" cy="267097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4" name="Shape 1074"/>
        <p:cNvGrpSpPr/>
        <p:nvPr/>
      </p:nvGrpSpPr>
      <p:grpSpPr>
        <a:xfrm>
          <a:off x="0" y="0"/>
          <a:ext cx="0" cy="0"/>
          <a:chOff x="0" y="0"/>
          <a:chExt cx="0" cy="0"/>
        </a:xfrm>
      </p:grpSpPr>
      <p:sp>
        <p:nvSpPr>
          <p:cNvPr id="1075" name="Google Shape;1075;p12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Generative Adversarial Networks</a:t>
            </a:r>
            <a:endParaRPr/>
          </a:p>
        </p:txBody>
      </p:sp>
      <p:sp>
        <p:nvSpPr>
          <p:cNvPr id="1076" name="Google Shape;1076;p12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solidFill>
                  <a:schemeClr val="lt1"/>
                </a:solidFill>
              </a:rPr>
              <a:t>‹#›</a:t>
            </a:fld>
            <a:endParaRPr>
              <a:solidFill>
                <a:schemeClr val="lt1"/>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0" name="Shape 1080"/>
        <p:cNvGrpSpPr/>
        <p:nvPr/>
      </p:nvGrpSpPr>
      <p:grpSpPr>
        <a:xfrm>
          <a:off x="0" y="0"/>
          <a:ext cx="0" cy="0"/>
          <a:chOff x="0" y="0"/>
          <a:chExt cx="0" cy="0"/>
        </a:xfrm>
      </p:grpSpPr>
      <p:sp>
        <p:nvSpPr>
          <p:cNvPr id="1081" name="Google Shape;1081;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Generative Adversarial Network</a:t>
            </a:r>
            <a:endParaRPr/>
          </a:p>
        </p:txBody>
      </p:sp>
      <p:sp>
        <p:nvSpPr>
          <p:cNvPr id="1082" name="Google Shape;1082;p12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solidFill>
                  <a:schemeClr val="accent1"/>
                </a:solidFill>
              </a:rPr>
              <a:t>‹#›</a:t>
            </a:fld>
            <a:endParaRPr>
              <a:solidFill>
                <a:schemeClr val="accent1"/>
              </a:solidFill>
            </a:endParaRPr>
          </a:p>
        </p:txBody>
      </p:sp>
      <p:sp>
        <p:nvSpPr>
          <p:cNvPr id="1083" name="Google Shape;1083;p1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nl"/>
              <a:t>Leert  de distributie van een dataset door twee neural networks </a:t>
            </a:r>
            <a:r>
              <a:rPr lang="nl"/>
              <a:t>tegen</a:t>
            </a:r>
            <a:r>
              <a:rPr lang="nl"/>
              <a:t> elkaar te laten strijden</a:t>
            </a:r>
            <a:endParaRPr/>
          </a:p>
          <a:p>
            <a:pPr indent="-311150" lvl="0" marL="914400" rtl="0" algn="l">
              <a:spcBef>
                <a:spcPts val="0"/>
              </a:spcBef>
              <a:spcAft>
                <a:spcPts val="0"/>
              </a:spcAft>
              <a:buSzPts val="1300"/>
              <a:buAutoNum type="arabicPeriod"/>
            </a:pPr>
            <a:r>
              <a:rPr lang="nl"/>
              <a:t>Generator: Genereert afbeeldingen die lijken op de dataset</a:t>
            </a:r>
            <a:endParaRPr/>
          </a:p>
          <a:p>
            <a:pPr indent="-311150" lvl="0" marL="914400" rtl="0" algn="l">
              <a:spcBef>
                <a:spcPts val="0"/>
              </a:spcBef>
              <a:spcAft>
                <a:spcPts val="0"/>
              </a:spcAft>
              <a:buSzPts val="1300"/>
              <a:buAutoNum type="arabicPeriod"/>
            </a:pPr>
            <a:r>
              <a:rPr lang="nl"/>
              <a:t>Discriminator: Probeert te ontdekken of de gegenereerde afbeeldingen echt of nep zijn</a:t>
            </a:r>
            <a:endParaRPr/>
          </a:p>
          <a:p>
            <a:pPr indent="-311150" lvl="0" marL="457200" rtl="0" algn="l">
              <a:spcBef>
                <a:spcPts val="0"/>
              </a:spcBef>
              <a:spcAft>
                <a:spcPts val="0"/>
              </a:spcAft>
              <a:buSzPts val="1300"/>
              <a:buChar char="-"/>
            </a:pPr>
            <a:r>
              <a:rPr lang="nl"/>
              <a:t>Ze blijven elkaar proberen te verslaan</a:t>
            </a:r>
            <a:endParaRPr/>
          </a:p>
          <a:p>
            <a:pPr indent="-311150" lvl="0" marL="457200" rtl="0" algn="l">
              <a:spcBef>
                <a:spcPts val="0"/>
              </a:spcBef>
              <a:spcAft>
                <a:spcPts val="0"/>
              </a:spcAft>
              <a:buSzPts val="1300"/>
              <a:buChar char="-"/>
            </a:pPr>
            <a:r>
              <a:rPr lang="nl"/>
              <a:t>Beide</a:t>
            </a:r>
            <a:r>
              <a:rPr lang="nl"/>
              <a:t> netwerken worden steeds beter</a:t>
            </a:r>
            <a:endParaRPr/>
          </a:p>
          <a:p>
            <a:pPr indent="-311150" lvl="0" marL="457200" rtl="0" algn="l">
              <a:spcBef>
                <a:spcPts val="0"/>
              </a:spcBef>
              <a:spcAft>
                <a:spcPts val="0"/>
              </a:spcAft>
              <a:buSzPts val="1300"/>
              <a:buChar char="-"/>
            </a:pPr>
            <a:r>
              <a:rPr lang="nl"/>
              <a:t>Na een tijd maakt de generator afbeeldingen die niet te onderscheiden zijn van de echte dataset</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7" name="Shape 1087"/>
        <p:cNvGrpSpPr/>
        <p:nvPr/>
      </p:nvGrpSpPr>
      <p:grpSpPr>
        <a:xfrm>
          <a:off x="0" y="0"/>
          <a:ext cx="0" cy="0"/>
          <a:chOff x="0" y="0"/>
          <a:chExt cx="0" cy="0"/>
        </a:xfrm>
      </p:grpSpPr>
      <p:sp>
        <p:nvSpPr>
          <p:cNvPr id="1088" name="Google Shape;1088;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Model</a:t>
            </a:r>
            <a:endParaRPr/>
          </a:p>
        </p:txBody>
      </p:sp>
      <p:sp>
        <p:nvSpPr>
          <p:cNvPr id="1089" name="Google Shape;1089;p1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090" name="Google Shape;1090;p12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1091" name="Google Shape;1091;p127"/>
          <p:cNvPicPr preferRelativeResize="0"/>
          <p:nvPr/>
        </p:nvPicPr>
        <p:blipFill>
          <a:blip r:embed="rId3">
            <a:alphaModFix/>
          </a:blip>
          <a:stretch>
            <a:fillRect/>
          </a:stretch>
        </p:blipFill>
        <p:spPr>
          <a:xfrm>
            <a:off x="729450" y="2078874"/>
            <a:ext cx="5206552" cy="2899101"/>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5" name="Shape 1095"/>
        <p:cNvGrpSpPr/>
        <p:nvPr/>
      </p:nvGrpSpPr>
      <p:grpSpPr>
        <a:xfrm>
          <a:off x="0" y="0"/>
          <a:ext cx="0" cy="0"/>
          <a:chOff x="0" y="0"/>
          <a:chExt cx="0" cy="0"/>
        </a:xfrm>
      </p:grpSpPr>
      <p:sp>
        <p:nvSpPr>
          <p:cNvPr id="1096" name="Google Shape;1096;p1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Objectives</a:t>
            </a:r>
            <a:endParaRPr/>
          </a:p>
        </p:txBody>
      </p:sp>
      <p:sp>
        <p:nvSpPr>
          <p:cNvPr id="1097" name="Google Shape;1097;p128"/>
          <p:cNvSpPr txBox="1"/>
          <p:nvPr>
            <p:ph idx="1" type="body"/>
          </p:nvPr>
        </p:nvSpPr>
        <p:spPr>
          <a:xfrm>
            <a:off x="729450" y="2078875"/>
            <a:ext cx="7688700" cy="2997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nl"/>
              <a:t>Discriminator </a:t>
            </a:r>
            <a:r>
              <a:rPr i="1" lang="nl"/>
              <a:t>D(x)</a:t>
            </a:r>
            <a:r>
              <a:rPr lang="nl"/>
              <a:t>: </a:t>
            </a:r>
            <a:r>
              <a:rPr lang="nl"/>
              <a:t>Voorspelt de kans dat de input </a:t>
            </a:r>
            <a:r>
              <a:rPr i="1" lang="nl"/>
              <a:t>x </a:t>
            </a:r>
            <a:r>
              <a:rPr lang="nl"/>
              <a:t>van de echte dataset is gekomen</a:t>
            </a:r>
            <a:br>
              <a:rPr lang="nl"/>
            </a:br>
            <a:br>
              <a:rPr lang="nl"/>
            </a:br>
            <a:br>
              <a:rPr lang="nl"/>
            </a:br>
            <a:endParaRPr/>
          </a:p>
          <a:p>
            <a:pPr indent="-311150" lvl="0" marL="457200" rtl="0" algn="l">
              <a:spcBef>
                <a:spcPts val="0"/>
              </a:spcBef>
              <a:spcAft>
                <a:spcPts val="0"/>
              </a:spcAft>
              <a:buSzPts val="1300"/>
              <a:buAutoNum type="arabicPeriod"/>
            </a:pPr>
            <a:r>
              <a:rPr lang="nl"/>
              <a:t>Generator </a:t>
            </a:r>
            <a:r>
              <a:rPr i="1" lang="nl"/>
              <a:t>G(z)</a:t>
            </a:r>
            <a:r>
              <a:rPr lang="nl"/>
              <a:t>: </a:t>
            </a:r>
            <a:r>
              <a:rPr lang="nl"/>
              <a:t>Verandert noise </a:t>
            </a:r>
            <a:r>
              <a:rPr i="1" lang="nl"/>
              <a:t>z </a:t>
            </a:r>
            <a:r>
              <a:rPr lang="nl"/>
              <a:t>naar een  afbeelding</a:t>
            </a:r>
            <a:endParaRPr/>
          </a:p>
          <a:p>
            <a:pPr indent="0" lvl="0" marL="0" rtl="0" algn="l">
              <a:spcBef>
                <a:spcPts val="1600"/>
              </a:spcBef>
              <a:spcAft>
                <a:spcPts val="1600"/>
              </a:spcAft>
              <a:buNone/>
            </a:pPr>
            <a:br>
              <a:rPr lang="nl"/>
            </a:br>
            <a:endParaRPr sz="1500"/>
          </a:p>
        </p:txBody>
      </p:sp>
      <p:sp>
        <p:nvSpPr>
          <p:cNvPr id="1098" name="Google Shape;1098;p12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2" name="Shape 1102"/>
        <p:cNvGrpSpPr/>
        <p:nvPr/>
      </p:nvGrpSpPr>
      <p:grpSpPr>
        <a:xfrm>
          <a:off x="0" y="0"/>
          <a:ext cx="0" cy="0"/>
          <a:chOff x="0" y="0"/>
          <a:chExt cx="0" cy="0"/>
        </a:xfrm>
      </p:grpSpPr>
      <p:sp>
        <p:nvSpPr>
          <p:cNvPr id="1103" name="Google Shape;1103;p1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Objectives</a:t>
            </a:r>
            <a:endParaRPr/>
          </a:p>
        </p:txBody>
      </p:sp>
      <p:sp>
        <p:nvSpPr>
          <p:cNvPr id="1104" name="Google Shape;1104;p129"/>
          <p:cNvSpPr txBox="1"/>
          <p:nvPr>
            <p:ph idx="1" type="body"/>
          </p:nvPr>
        </p:nvSpPr>
        <p:spPr>
          <a:xfrm>
            <a:off x="729450" y="2078875"/>
            <a:ext cx="7688700" cy="2997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nl"/>
              <a:t>Discriminator </a:t>
            </a:r>
            <a:r>
              <a:rPr i="1" lang="nl"/>
              <a:t>D(x)</a:t>
            </a:r>
            <a:r>
              <a:rPr lang="nl"/>
              <a:t>: Voorspelt de kans dat de input </a:t>
            </a:r>
            <a:r>
              <a:rPr i="1" lang="nl"/>
              <a:t>x </a:t>
            </a:r>
            <a:r>
              <a:rPr lang="nl"/>
              <a:t>van de echte dataset is gekomen</a:t>
            </a:r>
            <a:endParaRPr/>
          </a:p>
          <a:p>
            <a:pPr indent="-311150" lvl="0" marL="914400" rtl="0" algn="l">
              <a:spcBef>
                <a:spcPts val="0"/>
              </a:spcBef>
              <a:spcAft>
                <a:spcPts val="0"/>
              </a:spcAft>
              <a:buSzPts val="1300"/>
              <a:buChar char="-"/>
            </a:pPr>
            <a:r>
              <a:rPr lang="nl"/>
              <a:t>Maximaliseert de kans dat het juiste label wordt voorspeld voor zowel training examples als afbeeldingen die door de generator zijn gegenereerd</a:t>
            </a:r>
            <a:br>
              <a:rPr lang="nl"/>
            </a:br>
            <a:endParaRPr/>
          </a:p>
          <a:p>
            <a:pPr indent="-311150" lvl="0" marL="457200" rtl="0" algn="l">
              <a:spcBef>
                <a:spcPts val="0"/>
              </a:spcBef>
              <a:spcAft>
                <a:spcPts val="0"/>
              </a:spcAft>
              <a:buSzPts val="1300"/>
              <a:buAutoNum type="arabicPeriod"/>
            </a:pPr>
            <a:r>
              <a:rPr lang="nl"/>
              <a:t>Generator </a:t>
            </a:r>
            <a:r>
              <a:rPr i="1" lang="nl"/>
              <a:t>G(z)</a:t>
            </a:r>
            <a:r>
              <a:rPr lang="nl"/>
              <a:t>: Verandert noise </a:t>
            </a:r>
            <a:r>
              <a:rPr i="1" lang="nl"/>
              <a:t>z </a:t>
            </a:r>
            <a:r>
              <a:rPr lang="nl"/>
              <a:t>naar een  afbeelding</a:t>
            </a:r>
            <a:endParaRPr/>
          </a:p>
          <a:p>
            <a:pPr indent="-311150" lvl="0" marL="914400" rtl="0" algn="l">
              <a:spcBef>
                <a:spcPts val="0"/>
              </a:spcBef>
              <a:spcAft>
                <a:spcPts val="0"/>
              </a:spcAft>
              <a:buSzPts val="1300"/>
              <a:buChar char="-"/>
            </a:pPr>
            <a:r>
              <a:rPr lang="nl"/>
              <a:t>Minimaliseert de kans dat de discriminator kan voorspellen dat wat hij genereert nep is</a:t>
            </a:r>
            <a:endParaRPr/>
          </a:p>
          <a:p>
            <a:pPr indent="0" lvl="0" marL="0" rtl="0" algn="l">
              <a:spcBef>
                <a:spcPts val="1600"/>
              </a:spcBef>
              <a:spcAft>
                <a:spcPts val="0"/>
              </a:spcAft>
              <a:buNone/>
            </a:pPr>
            <a:r>
              <a:t/>
            </a:r>
            <a:endParaRPr/>
          </a:p>
          <a:p>
            <a:pPr indent="457200" lvl="0" marL="457200" rtl="0" algn="l">
              <a:spcBef>
                <a:spcPts val="1600"/>
              </a:spcBef>
              <a:spcAft>
                <a:spcPts val="1600"/>
              </a:spcAft>
              <a:buNone/>
            </a:pPr>
            <a:r>
              <a:t/>
            </a:r>
            <a:endParaRPr sz="1500"/>
          </a:p>
        </p:txBody>
      </p:sp>
      <p:sp>
        <p:nvSpPr>
          <p:cNvPr id="1105" name="Google Shape;1105;p12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9" name="Shape 1109"/>
        <p:cNvGrpSpPr/>
        <p:nvPr/>
      </p:nvGrpSpPr>
      <p:grpSpPr>
        <a:xfrm>
          <a:off x="0" y="0"/>
          <a:ext cx="0" cy="0"/>
          <a:chOff x="0" y="0"/>
          <a:chExt cx="0" cy="0"/>
        </a:xfrm>
      </p:grpSpPr>
      <p:sp>
        <p:nvSpPr>
          <p:cNvPr id="1110" name="Google Shape;1110;p1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Objectives</a:t>
            </a:r>
            <a:endParaRPr/>
          </a:p>
        </p:txBody>
      </p:sp>
      <p:sp>
        <p:nvSpPr>
          <p:cNvPr id="1111" name="Google Shape;1111;p130"/>
          <p:cNvSpPr txBox="1"/>
          <p:nvPr>
            <p:ph idx="1" type="body"/>
          </p:nvPr>
        </p:nvSpPr>
        <p:spPr>
          <a:xfrm>
            <a:off x="729450" y="2078875"/>
            <a:ext cx="7688700" cy="2997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nl"/>
              <a:t>Discriminator </a:t>
            </a:r>
            <a:r>
              <a:rPr i="1" lang="nl"/>
              <a:t>D(x)</a:t>
            </a:r>
            <a:r>
              <a:rPr lang="nl"/>
              <a:t>: Voorspelt de kans dat de input </a:t>
            </a:r>
            <a:r>
              <a:rPr i="1" lang="nl"/>
              <a:t>x </a:t>
            </a:r>
            <a:r>
              <a:rPr lang="nl"/>
              <a:t>van de echte dataset is gekomen</a:t>
            </a:r>
            <a:endParaRPr/>
          </a:p>
          <a:p>
            <a:pPr indent="-311150" lvl="0" marL="914400" rtl="0" algn="l">
              <a:spcBef>
                <a:spcPts val="0"/>
              </a:spcBef>
              <a:spcAft>
                <a:spcPts val="0"/>
              </a:spcAft>
              <a:buSzPts val="1300"/>
              <a:buChar char="-"/>
            </a:pPr>
            <a:r>
              <a:rPr lang="nl"/>
              <a:t>Maximaliseert de kans dat het juiste label wordt voorspeld voor zowel training examples als afbeeldingen die door de generator zijn gegenereerd</a:t>
            </a:r>
            <a:br>
              <a:rPr lang="nl"/>
            </a:br>
            <a:endParaRPr/>
          </a:p>
          <a:p>
            <a:pPr indent="-311150" lvl="0" marL="457200" rtl="0" algn="l">
              <a:spcBef>
                <a:spcPts val="0"/>
              </a:spcBef>
              <a:spcAft>
                <a:spcPts val="0"/>
              </a:spcAft>
              <a:buSzPts val="1300"/>
              <a:buAutoNum type="arabicPeriod"/>
            </a:pPr>
            <a:r>
              <a:rPr lang="nl"/>
              <a:t>Generator </a:t>
            </a:r>
            <a:r>
              <a:rPr i="1" lang="nl"/>
              <a:t>G(z)</a:t>
            </a:r>
            <a:r>
              <a:rPr lang="nl"/>
              <a:t>: Verandert noise </a:t>
            </a:r>
            <a:r>
              <a:rPr i="1" lang="nl"/>
              <a:t>z </a:t>
            </a:r>
            <a:r>
              <a:rPr lang="nl"/>
              <a:t>naar een  afbeelding</a:t>
            </a:r>
            <a:endParaRPr/>
          </a:p>
          <a:p>
            <a:pPr indent="-311150" lvl="0" marL="914400" rtl="0" algn="l">
              <a:spcBef>
                <a:spcPts val="0"/>
              </a:spcBef>
              <a:spcAft>
                <a:spcPts val="0"/>
              </a:spcAft>
              <a:buSzPts val="1300"/>
              <a:buChar char="-"/>
            </a:pPr>
            <a:r>
              <a:rPr lang="nl"/>
              <a:t>Minimaliseert de kans dat de discriminator kan voorspellen dat wat hij genereert nep is</a:t>
            </a:r>
            <a:endParaRPr/>
          </a:p>
          <a:p>
            <a:pPr indent="0" lvl="0" marL="0" rtl="0" algn="l">
              <a:spcBef>
                <a:spcPts val="1600"/>
              </a:spcBef>
              <a:spcAft>
                <a:spcPts val="0"/>
              </a:spcAft>
              <a:buNone/>
            </a:pPr>
            <a:br>
              <a:rPr lang="nl"/>
            </a:br>
            <a:br>
              <a:rPr lang="nl"/>
            </a:br>
            <a:endParaRPr/>
          </a:p>
          <a:p>
            <a:pPr indent="457200" lvl="0" marL="457200" rtl="0" algn="l">
              <a:spcBef>
                <a:spcPts val="1600"/>
              </a:spcBef>
              <a:spcAft>
                <a:spcPts val="1600"/>
              </a:spcAft>
              <a:buNone/>
            </a:pPr>
            <a:r>
              <a:rPr lang="nl" sz="1500"/>
              <a:t>min</a:t>
            </a:r>
            <a:r>
              <a:rPr baseline="-25000" lang="nl" sz="1500"/>
              <a:t>G </a:t>
            </a:r>
            <a:r>
              <a:rPr lang="nl" sz="1500"/>
              <a:t> max</a:t>
            </a:r>
            <a:r>
              <a:rPr baseline="-25000" lang="nl" sz="1500"/>
              <a:t>D </a:t>
            </a:r>
            <a:r>
              <a:rPr lang="nl" sz="1500"/>
              <a:t>V(D, G) = </a:t>
            </a:r>
            <a:r>
              <a:rPr lang="nl"/>
              <a:t>𝔼</a:t>
            </a:r>
            <a:r>
              <a:rPr baseline="-25000" lang="nl" sz="1500"/>
              <a:t>x~p data(x)</a:t>
            </a:r>
            <a:r>
              <a:rPr lang="nl" sz="1500"/>
              <a:t>[log D(x)] + </a:t>
            </a:r>
            <a:r>
              <a:rPr lang="nl"/>
              <a:t>𝔼</a:t>
            </a:r>
            <a:r>
              <a:rPr baseline="-25000" lang="nl" sz="1500"/>
              <a:t>z~p z(z)</a:t>
            </a:r>
            <a:r>
              <a:rPr lang="nl" sz="1500"/>
              <a:t>[log(1 - D(G(z)))]</a:t>
            </a:r>
            <a:endParaRPr sz="1500"/>
          </a:p>
        </p:txBody>
      </p:sp>
      <p:sp>
        <p:nvSpPr>
          <p:cNvPr id="1112" name="Google Shape;1112;p13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6" name="Shape 1116"/>
        <p:cNvGrpSpPr/>
        <p:nvPr/>
      </p:nvGrpSpPr>
      <p:grpSpPr>
        <a:xfrm>
          <a:off x="0" y="0"/>
          <a:ext cx="0" cy="0"/>
          <a:chOff x="0" y="0"/>
          <a:chExt cx="0" cy="0"/>
        </a:xfrm>
      </p:grpSpPr>
      <p:sp>
        <p:nvSpPr>
          <p:cNvPr id="1117" name="Google Shape;1117;p1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Objectives</a:t>
            </a:r>
            <a:endParaRPr/>
          </a:p>
        </p:txBody>
      </p:sp>
      <p:sp>
        <p:nvSpPr>
          <p:cNvPr id="1118" name="Google Shape;1118;p131"/>
          <p:cNvSpPr txBox="1"/>
          <p:nvPr>
            <p:ph idx="1" type="body"/>
          </p:nvPr>
        </p:nvSpPr>
        <p:spPr>
          <a:xfrm>
            <a:off x="729450" y="2078875"/>
            <a:ext cx="7688700" cy="2997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nl"/>
              <a:t>Discriminator </a:t>
            </a:r>
            <a:r>
              <a:rPr i="1" lang="nl"/>
              <a:t>D(x)</a:t>
            </a:r>
            <a:r>
              <a:rPr lang="nl"/>
              <a:t>: Voorspelt de kans dat de input </a:t>
            </a:r>
            <a:r>
              <a:rPr i="1" lang="nl"/>
              <a:t>x </a:t>
            </a:r>
            <a:r>
              <a:rPr lang="nl"/>
              <a:t>van de echte dataset is gekomen</a:t>
            </a:r>
            <a:endParaRPr/>
          </a:p>
          <a:p>
            <a:pPr indent="-311150" lvl="0" marL="914400" rtl="0" algn="l">
              <a:spcBef>
                <a:spcPts val="0"/>
              </a:spcBef>
              <a:spcAft>
                <a:spcPts val="0"/>
              </a:spcAft>
              <a:buSzPts val="1300"/>
              <a:buChar char="-"/>
            </a:pPr>
            <a:r>
              <a:rPr lang="nl"/>
              <a:t>Maximaliseert de kans dat het juiste label wordt voorspeld voor zowel training examples als afbeeldingen die door de generator zijn gegenereerd</a:t>
            </a:r>
            <a:br>
              <a:rPr lang="nl"/>
            </a:br>
            <a:endParaRPr/>
          </a:p>
          <a:p>
            <a:pPr indent="-311150" lvl="0" marL="457200" rtl="0" algn="l">
              <a:spcBef>
                <a:spcPts val="0"/>
              </a:spcBef>
              <a:spcAft>
                <a:spcPts val="0"/>
              </a:spcAft>
              <a:buSzPts val="1300"/>
              <a:buAutoNum type="arabicPeriod"/>
            </a:pPr>
            <a:r>
              <a:rPr lang="nl"/>
              <a:t>Generator </a:t>
            </a:r>
            <a:r>
              <a:rPr i="1" lang="nl"/>
              <a:t>G(z)</a:t>
            </a:r>
            <a:r>
              <a:rPr lang="nl"/>
              <a:t>: Verandert noise </a:t>
            </a:r>
            <a:r>
              <a:rPr i="1" lang="nl"/>
              <a:t>z </a:t>
            </a:r>
            <a:r>
              <a:rPr lang="nl"/>
              <a:t>naar een  afbeelding</a:t>
            </a:r>
            <a:endParaRPr/>
          </a:p>
          <a:p>
            <a:pPr indent="-311150" lvl="0" marL="914400" rtl="0" algn="l">
              <a:spcBef>
                <a:spcPts val="0"/>
              </a:spcBef>
              <a:spcAft>
                <a:spcPts val="0"/>
              </a:spcAft>
              <a:buSzPts val="1300"/>
              <a:buChar char="-"/>
            </a:pPr>
            <a:r>
              <a:rPr lang="nl"/>
              <a:t>Minimaliseert de kans dat de discriminator kan voorspellen dat wat hij genereert nep is</a:t>
            </a:r>
            <a:endParaRPr/>
          </a:p>
          <a:p>
            <a:pPr indent="0" lvl="0" marL="0" rtl="0" algn="l">
              <a:spcBef>
                <a:spcPts val="1600"/>
              </a:spcBef>
              <a:spcAft>
                <a:spcPts val="0"/>
              </a:spcAft>
              <a:buNone/>
            </a:pPr>
            <a:br>
              <a:rPr lang="nl"/>
            </a:br>
            <a:br>
              <a:rPr lang="nl"/>
            </a:br>
            <a:endParaRPr/>
          </a:p>
          <a:p>
            <a:pPr indent="457200" lvl="0" marL="457200" rtl="0" algn="l">
              <a:spcBef>
                <a:spcPts val="1600"/>
              </a:spcBef>
              <a:spcAft>
                <a:spcPts val="1600"/>
              </a:spcAft>
              <a:buNone/>
            </a:pPr>
            <a:r>
              <a:rPr lang="nl" sz="1500"/>
              <a:t>min</a:t>
            </a:r>
            <a:r>
              <a:rPr baseline="-25000" lang="nl" sz="1500"/>
              <a:t>G </a:t>
            </a:r>
            <a:r>
              <a:rPr lang="nl" sz="1500"/>
              <a:t> max</a:t>
            </a:r>
            <a:r>
              <a:rPr baseline="-25000" lang="nl" sz="1500"/>
              <a:t>D </a:t>
            </a:r>
            <a:r>
              <a:rPr lang="nl" sz="1500"/>
              <a:t>V(D, G) = </a:t>
            </a:r>
            <a:r>
              <a:rPr lang="nl"/>
              <a:t>𝔼</a:t>
            </a:r>
            <a:r>
              <a:rPr baseline="-25000" lang="nl" sz="1500"/>
              <a:t>x~p data(x)</a:t>
            </a:r>
            <a:r>
              <a:rPr lang="nl" sz="1500"/>
              <a:t>[log D(x)] + </a:t>
            </a:r>
            <a:r>
              <a:rPr lang="nl"/>
              <a:t>𝔼</a:t>
            </a:r>
            <a:r>
              <a:rPr baseline="-25000" lang="nl" sz="1500"/>
              <a:t>z~p z(z)</a:t>
            </a:r>
            <a:r>
              <a:rPr lang="nl" sz="1500"/>
              <a:t>[log(1 - D(G(z)))]</a:t>
            </a:r>
            <a:endParaRPr sz="1500"/>
          </a:p>
        </p:txBody>
      </p:sp>
      <p:sp>
        <p:nvSpPr>
          <p:cNvPr id="1119" name="Google Shape;1119;p13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
        <p:nvSpPr>
          <p:cNvPr id="1120" name="Google Shape;1120;p131"/>
          <p:cNvSpPr txBox="1"/>
          <p:nvPr/>
        </p:nvSpPr>
        <p:spPr>
          <a:xfrm>
            <a:off x="1740925" y="3532450"/>
            <a:ext cx="2733600" cy="98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l" sz="1300">
                <a:solidFill>
                  <a:schemeClr val="dk1"/>
                </a:solidFill>
                <a:latin typeface="Lato"/>
                <a:ea typeface="Lato"/>
                <a:cs typeface="Lato"/>
                <a:sym typeface="Lato"/>
              </a:rPr>
              <a:t>Voorspellingen van de discriminator  op de echte dataset moeten zo dicht mogelijk bij 1 zitten</a:t>
            </a:r>
            <a:endParaRPr sz="1300">
              <a:solidFill>
                <a:schemeClr val="dk1"/>
              </a:solidFill>
              <a:latin typeface="Lato"/>
              <a:ea typeface="Lato"/>
              <a:cs typeface="Lato"/>
              <a:sym typeface="Lato"/>
            </a:endParaRPr>
          </a:p>
        </p:txBody>
      </p:sp>
      <p:sp>
        <p:nvSpPr>
          <p:cNvPr id="1121" name="Google Shape;1121;p131"/>
          <p:cNvSpPr txBox="1"/>
          <p:nvPr/>
        </p:nvSpPr>
        <p:spPr>
          <a:xfrm>
            <a:off x="6238350" y="3532450"/>
            <a:ext cx="2733600" cy="98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l" sz="1300">
                <a:solidFill>
                  <a:schemeClr val="dk1"/>
                </a:solidFill>
                <a:latin typeface="Lato"/>
                <a:ea typeface="Lato"/>
                <a:cs typeface="Lato"/>
                <a:sym typeface="Lato"/>
              </a:rPr>
              <a:t>Voorspellingen van de discriminator  op de generator data moeten zo dicht mogelijk bij 0 zitten</a:t>
            </a:r>
            <a:endParaRPr sz="1300">
              <a:solidFill>
                <a:schemeClr val="dk1"/>
              </a:solidFill>
              <a:latin typeface="Lato"/>
              <a:ea typeface="Lato"/>
              <a:cs typeface="Lato"/>
              <a:sym typeface="Lato"/>
            </a:endParaRPr>
          </a:p>
        </p:txBody>
      </p:sp>
      <p:cxnSp>
        <p:nvCxnSpPr>
          <p:cNvPr id="1122" name="Google Shape;1122;p131"/>
          <p:cNvCxnSpPr/>
          <p:nvPr/>
        </p:nvCxnSpPr>
        <p:spPr>
          <a:xfrm flipH="1">
            <a:off x="6588200" y="4302675"/>
            <a:ext cx="667200" cy="325500"/>
          </a:xfrm>
          <a:prstGeom prst="straightConnector1">
            <a:avLst/>
          </a:prstGeom>
          <a:noFill/>
          <a:ln cap="flat" cmpd="sng" w="9525">
            <a:solidFill>
              <a:schemeClr val="dk2"/>
            </a:solidFill>
            <a:prstDash val="solid"/>
            <a:round/>
            <a:headEnd len="med" w="med" type="none"/>
            <a:tailEnd len="med" w="med" type="triangle"/>
          </a:ln>
        </p:spPr>
      </p:cxnSp>
      <p:cxnSp>
        <p:nvCxnSpPr>
          <p:cNvPr id="1123" name="Google Shape;1123;p131"/>
          <p:cNvCxnSpPr/>
          <p:nvPr/>
        </p:nvCxnSpPr>
        <p:spPr>
          <a:xfrm>
            <a:off x="3498150" y="4327125"/>
            <a:ext cx="829800" cy="276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Wat is een kleurafbeelding?</a:t>
            </a:r>
            <a:endParaRPr/>
          </a:p>
        </p:txBody>
      </p:sp>
      <p:sp>
        <p:nvSpPr>
          <p:cNvPr id="175" name="Google Shape;175;p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nl"/>
              <a:t>3 kleurkanalen</a:t>
            </a:r>
            <a:endParaRPr/>
          </a:p>
          <a:p>
            <a:pPr indent="-311150" lvl="0" marL="457200" rtl="0" algn="l">
              <a:spcBef>
                <a:spcPts val="0"/>
              </a:spcBef>
              <a:spcAft>
                <a:spcPts val="0"/>
              </a:spcAft>
              <a:buSzPts val="1300"/>
              <a:buChar char="-"/>
            </a:pPr>
            <a:r>
              <a:rPr lang="nl"/>
              <a:t>Pixels een combinatie van Rood, Groen en Blauw (RGB)</a:t>
            </a:r>
            <a:endParaRPr/>
          </a:p>
          <a:p>
            <a:pPr indent="-311150" lvl="0" marL="457200" rtl="0" algn="l">
              <a:spcBef>
                <a:spcPts val="0"/>
              </a:spcBef>
              <a:spcAft>
                <a:spcPts val="0"/>
              </a:spcAft>
              <a:buSzPts val="1300"/>
              <a:buChar char="-"/>
            </a:pPr>
            <a:r>
              <a:rPr lang="nl"/>
              <a:t>100x100 kleurafbeelding = 100x100x3 = 30,000 getallen</a:t>
            </a:r>
            <a:endParaRPr/>
          </a:p>
          <a:p>
            <a:pPr indent="-311150" lvl="0" marL="457200" rtl="0" algn="l">
              <a:spcBef>
                <a:spcPts val="0"/>
              </a:spcBef>
              <a:spcAft>
                <a:spcPts val="0"/>
              </a:spcAft>
              <a:buSzPts val="1300"/>
              <a:buChar char="-"/>
            </a:pPr>
            <a:r>
              <a:rPr lang="nl"/>
              <a:t>30,000 getallen tussen 0-255: Is dit een hond of een kat?</a:t>
            </a:r>
            <a:endParaRPr/>
          </a:p>
        </p:txBody>
      </p:sp>
      <p:pic>
        <p:nvPicPr>
          <p:cNvPr id="176" name="Google Shape;176;p24"/>
          <p:cNvPicPr preferRelativeResize="0"/>
          <p:nvPr/>
        </p:nvPicPr>
        <p:blipFill>
          <a:blip r:embed="rId3">
            <a:alphaModFix/>
          </a:blip>
          <a:stretch>
            <a:fillRect/>
          </a:stretch>
        </p:blipFill>
        <p:spPr>
          <a:xfrm>
            <a:off x="849950" y="3444300"/>
            <a:ext cx="1558425" cy="1408825"/>
          </a:xfrm>
          <a:prstGeom prst="rect">
            <a:avLst/>
          </a:prstGeom>
          <a:noFill/>
          <a:ln>
            <a:noFill/>
          </a:ln>
        </p:spPr>
      </p:pic>
      <p:pic>
        <p:nvPicPr>
          <p:cNvPr id="177" name="Google Shape;177;p24"/>
          <p:cNvPicPr preferRelativeResize="0"/>
          <p:nvPr/>
        </p:nvPicPr>
        <p:blipFill>
          <a:blip r:embed="rId4">
            <a:alphaModFix/>
          </a:blip>
          <a:stretch>
            <a:fillRect/>
          </a:stretch>
        </p:blipFill>
        <p:spPr>
          <a:xfrm>
            <a:off x="3080300" y="3186450"/>
            <a:ext cx="5031400" cy="1924525"/>
          </a:xfrm>
          <a:prstGeom prst="rect">
            <a:avLst/>
          </a:prstGeom>
          <a:noFill/>
          <a:ln>
            <a:noFill/>
          </a:ln>
        </p:spPr>
      </p:pic>
      <p:pic>
        <p:nvPicPr>
          <p:cNvPr id="178" name="Google Shape;178;p24"/>
          <p:cNvPicPr preferRelativeResize="0"/>
          <p:nvPr/>
        </p:nvPicPr>
        <p:blipFill rotWithShape="1">
          <a:blip r:embed="rId5">
            <a:alphaModFix/>
          </a:blip>
          <a:srcRect b="2192" l="2541" r="811" t="2086"/>
          <a:stretch/>
        </p:blipFill>
        <p:spPr>
          <a:xfrm>
            <a:off x="5511300" y="807175"/>
            <a:ext cx="3460500" cy="2033475"/>
          </a:xfrm>
          <a:prstGeom prst="rect">
            <a:avLst/>
          </a:prstGeom>
          <a:noFill/>
          <a:ln>
            <a:noFill/>
          </a:ln>
        </p:spPr>
      </p:pic>
      <p:sp>
        <p:nvSpPr>
          <p:cNvPr id="179" name="Google Shape;179;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7" name="Shape 1127"/>
        <p:cNvGrpSpPr/>
        <p:nvPr/>
      </p:nvGrpSpPr>
      <p:grpSpPr>
        <a:xfrm>
          <a:off x="0" y="0"/>
          <a:ext cx="0" cy="0"/>
          <a:chOff x="0" y="0"/>
          <a:chExt cx="0" cy="0"/>
        </a:xfrm>
      </p:grpSpPr>
      <p:sp>
        <p:nvSpPr>
          <p:cNvPr id="1128" name="Google Shape;1128;p1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Outputs</a:t>
            </a:r>
            <a:endParaRPr/>
          </a:p>
        </p:txBody>
      </p:sp>
      <p:sp>
        <p:nvSpPr>
          <p:cNvPr id="1129" name="Google Shape;1129;p1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130" name="Google Shape;1130;p13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1131" name="Google Shape;1131;p132"/>
          <p:cNvPicPr preferRelativeResize="0"/>
          <p:nvPr/>
        </p:nvPicPr>
        <p:blipFill rotWithShape="1">
          <a:blip r:embed="rId3">
            <a:alphaModFix/>
          </a:blip>
          <a:srcRect b="0" l="0" r="88933" t="0"/>
          <a:stretch/>
        </p:blipFill>
        <p:spPr>
          <a:xfrm>
            <a:off x="3720650" y="2185500"/>
            <a:ext cx="674600" cy="2047875"/>
          </a:xfrm>
          <a:prstGeom prst="rect">
            <a:avLst/>
          </a:prstGeom>
          <a:noFill/>
          <a:ln>
            <a:noFill/>
          </a:ln>
        </p:spPr>
      </p:pic>
      <p:pic>
        <p:nvPicPr>
          <p:cNvPr id="1132" name="Google Shape;1132;p132"/>
          <p:cNvPicPr preferRelativeResize="0"/>
          <p:nvPr/>
        </p:nvPicPr>
        <p:blipFill rotWithShape="1">
          <a:blip r:embed="rId4">
            <a:alphaModFix/>
          </a:blip>
          <a:srcRect b="52963" l="0" r="59737" t="0"/>
          <a:stretch/>
        </p:blipFill>
        <p:spPr>
          <a:xfrm>
            <a:off x="729450" y="2425590"/>
            <a:ext cx="2203830" cy="1807775"/>
          </a:xfrm>
          <a:prstGeom prst="rect">
            <a:avLst/>
          </a:prstGeom>
          <a:noFill/>
          <a:ln>
            <a:noFill/>
          </a:ln>
        </p:spPr>
      </p:pic>
      <p:pic>
        <p:nvPicPr>
          <p:cNvPr id="1133" name="Google Shape;1133;p132"/>
          <p:cNvPicPr preferRelativeResize="0"/>
          <p:nvPr/>
        </p:nvPicPr>
        <p:blipFill rotWithShape="1">
          <a:blip r:embed="rId3">
            <a:alphaModFix/>
          </a:blip>
          <a:srcRect b="0" l="49581" r="0" t="0"/>
          <a:stretch/>
        </p:blipFill>
        <p:spPr>
          <a:xfrm>
            <a:off x="4395250" y="2185488"/>
            <a:ext cx="3073626" cy="204787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7" name="Shape 1137"/>
        <p:cNvGrpSpPr/>
        <p:nvPr/>
      </p:nvGrpSpPr>
      <p:grpSpPr>
        <a:xfrm>
          <a:off x="0" y="0"/>
          <a:ext cx="0" cy="0"/>
          <a:chOff x="0" y="0"/>
          <a:chExt cx="0" cy="0"/>
        </a:xfrm>
      </p:grpSpPr>
      <p:sp>
        <p:nvSpPr>
          <p:cNvPr id="1138" name="Google Shape;1138;p13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Conclusie &amp; Applicaties</a:t>
            </a:r>
            <a:endParaRPr/>
          </a:p>
        </p:txBody>
      </p:sp>
      <p:sp>
        <p:nvSpPr>
          <p:cNvPr id="1139" name="Google Shape;1139;p13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solidFill>
                  <a:schemeClr val="lt1"/>
                </a:solidFill>
              </a:rPr>
              <a:t>‹#›</a:t>
            </a:fld>
            <a:endParaRPr>
              <a:solidFill>
                <a:schemeClr val="lt1"/>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3" name="Shape 1143"/>
        <p:cNvGrpSpPr/>
        <p:nvPr/>
      </p:nvGrpSpPr>
      <p:grpSpPr>
        <a:xfrm>
          <a:off x="0" y="0"/>
          <a:ext cx="0" cy="0"/>
          <a:chOff x="0" y="0"/>
          <a:chExt cx="0" cy="0"/>
        </a:xfrm>
      </p:grpSpPr>
      <p:sp>
        <p:nvSpPr>
          <p:cNvPr id="1144" name="Google Shape;1144;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Conclusie</a:t>
            </a:r>
            <a:endParaRPr/>
          </a:p>
        </p:txBody>
      </p:sp>
      <p:sp>
        <p:nvSpPr>
          <p:cNvPr id="1145" name="Google Shape;1145;p13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solidFill>
                  <a:schemeClr val="accent1"/>
                </a:solidFill>
              </a:rPr>
              <a:t>‹#›</a:t>
            </a:fld>
            <a:endParaRPr>
              <a:solidFill>
                <a:schemeClr val="accent1"/>
              </a:solidFill>
            </a:endParaRPr>
          </a:p>
        </p:txBody>
      </p:sp>
      <p:sp>
        <p:nvSpPr>
          <p:cNvPr id="1146" name="Google Shape;1146;p134"/>
          <p:cNvSpPr txBox="1"/>
          <p:nvPr>
            <p:ph idx="1" type="body"/>
          </p:nvPr>
        </p:nvSpPr>
        <p:spPr>
          <a:xfrm>
            <a:off x="729450" y="1926475"/>
            <a:ext cx="7688700" cy="3170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nl"/>
              <a:t>Generative models worden gebruikt om nieuwe samples te maken die van dezelfde distributie als de training data komen</a:t>
            </a:r>
            <a:endParaRPr/>
          </a:p>
          <a:p>
            <a:pPr indent="-298450" lvl="1" marL="914400" rtl="0" algn="l">
              <a:spcBef>
                <a:spcPts val="0"/>
              </a:spcBef>
              <a:spcAft>
                <a:spcPts val="0"/>
              </a:spcAft>
              <a:buSzPts val="1100"/>
              <a:buChar char="-"/>
            </a:pPr>
            <a:r>
              <a:rPr lang="nl"/>
              <a:t>Image super resolution</a:t>
            </a:r>
            <a:endParaRPr/>
          </a:p>
          <a:p>
            <a:pPr indent="-298450" lvl="1" marL="914400" rtl="0" algn="l">
              <a:spcBef>
                <a:spcPts val="0"/>
              </a:spcBef>
              <a:spcAft>
                <a:spcPts val="0"/>
              </a:spcAft>
              <a:buSzPts val="1100"/>
              <a:buChar char="-"/>
            </a:pPr>
            <a:r>
              <a:rPr lang="nl"/>
              <a:t>Kunst</a:t>
            </a:r>
            <a:endParaRPr/>
          </a:p>
          <a:p>
            <a:pPr indent="-311150" lvl="0" marL="457200" rtl="0" algn="l">
              <a:spcBef>
                <a:spcPts val="0"/>
              </a:spcBef>
              <a:spcAft>
                <a:spcPts val="0"/>
              </a:spcAft>
              <a:buSzPts val="1300"/>
              <a:buChar char="-"/>
            </a:pPr>
            <a:r>
              <a:rPr lang="nl"/>
              <a:t>VAEs gebruiken een encoder-decoder structuur om samples te genereren</a:t>
            </a:r>
            <a:endParaRPr/>
          </a:p>
          <a:p>
            <a:pPr indent="-298450" lvl="1" marL="914400" rtl="0" algn="l">
              <a:spcBef>
                <a:spcPts val="0"/>
              </a:spcBef>
              <a:spcAft>
                <a:spcPts val="0"/>
              </a:spcAft>
              <a:buSzPts val="1100"/>
              <a:buChar char="-"/>
            </a:pPr>
            <a:r>
              <a:rPr lang="nl"/>
              <a:t>Encoder: </a:t>
            </a:r>
            <a:endParaRPr/>
          </a:p>
          <a:p>
            <a:pPr indent="-298450" lvl="2" marL="1371600" rtl="0" algn="l">
              <a:spcBef>
                <a:spcPts val="0"/>
              </a:spcBef>
              <a:spcAft>
                <a:spcPts val="0"/>
              </a:spcAft>
              <a:buSzPts val="1100"/>
              <a:buChar char="-"/>
            </a:pPr>
            <a:r>
              <a:rPr lang="nl"/>
              <a:t>NN perspectief: Neural network dat representatie </a:t>
            </a:r>
            <a:r>
              <a:rPr i="1" lang="nl"/>
              <a:t>z</a:t>
            </a:r>
            <a:r>
              <a:rPr lang="nl"/>
              <a:t> van data </a:t>
            </a:r>
            <a:r>
              <a:rPr i="1" lang="nl"/>
              <a:t>x </a:t>
            </a:r>
            <a:r>
              <a:rPr lang="nl"/>
              <a:t>geeft</a:t>
            </a:r>
            <a:endParaRPr/>
          </a:p>
          <a:p>
            <a:pPr indent="-298450" lvl="2" marL="1371600" rtl="0" algn="l">
              <a:spcBef>
                <a:spcPts val="0"/>
              </a:spcBef>
              <a:spcAft>
                <a:spcPts val="0"/>
              </a:spcAft>
              <a:buSzPts val="1100"/>
              <a:buChar char="-"/>
            </a:pPr>
            <a:r>
              <a:rPr lang="nl"/>
              <a:t>PM perspectief: Inference network dat de parameters van de </a:t>
            </a:r>
            <a:r>
              <a:rPr lang="nl"/>
              <a:t>variational</a:t>
            </a:r>
            <a:r>
              <a:rPr lang="nl"/>
              <a:t> posterior van latent variables </a:t>
            </a:r>
            <a:r>
              <a:rPr i="1" lang="nl"/>
              <a:t>z </a:t>
            </a:r>
            <a:r>
              <a:rPr lang="nl"/>
              <a:t>geeft -&gt; </a:t>
            </a:r>
            <a:r>
              <a:rPr i="1" lang="nl"/>
              <a:t>q(z|x)</a:t>
            </a:r>
            <a:endParaRPr i="1"/>
          </a:p>
          <a:p>
            <a:pPr indent="-298450" lvl="1" marL="914400" rtl="0" algn="l">
              <a:spcBef>
                <a:spcPts val="0"/>
              </a:spcBef>
              <a:spcAft>
                <a:spcPts val="0"/>
              </a:spcAft>
              <a:buSzPts val="1100"/>
              <a:buChar char="-"/>
            </a:pPr>
            <a:r>
              <a:rPr lang="nl"/>
              <a:t>Decoder:</a:t>
            </a:r>
            <a:endParaRPr/>
          </a:p>
          <a:p>
            <a:pPr indent="-298450" lvl="2" marL="1371600" rtl="0" algn="l">
              <a:spcBef>
                <a:spcPts val="0"/>
              </a:spcBef>
              <a:spcAft>
                <a:spcPts val="0"/>
              </a:spcAft>
              <a:buSzPts val="1100"/>
              <a:buChar char="-"/>
            </a:pPr>
            <a:r>
              <a:rPr lang="nl"/>
              <a:t>NN perspectief: Neural network dat de data </a:t>
            </a:r>
            <a:r>
              <a:rPr i="1" lang="nl"/>
              <a:t>x</a:t>
            </a:r>
            <a:r>
              <a:rPr lang="nl"/>
              <a:t> leert te </a:t>
            </a:r>
            <a:r>
              <a:rPr lang="nl"/>
              <a:t>reconstrueren</a:t>
            </a:r>
            <a:r>
              <a:rPr lang="nl"/>
              <a:t> gegeven een representatie </a:t>
            </a:r>
            <a:r>
              <a:rPr i="1" lang="nl"/>
              <a:t>z</a:t>
            </a:r>
            <a:endParaRPr i="1"/>
          </a:p>
          <a:p>
            <a:pPr indent="-298450" lvl="2" marL="1371600" rtl="0" algn="l">
              <a:spcBef>
                <a:spcPts val="0"/>
              </a:spcBef>
              <a:spcAft>
                <a:spcPts val="0"/>
              </a:spcAft>
              <a:buSzPts val="1100"/>
              <a:buChar char="-"/>
            </a:pPr>
            <a:r>
              <a:rPr lang="nl"/>
              <a:t>PM perspectief: Generative network dat de parameters van de likelihood distribution geeft -&gt; </a:t>
            </a:r>
            <a:r>
              <a:rPr i="1" lang="nl"/>
              <a:t>p(x|z)</a:t>
            </a:r>
            <a:endParaRPr i="1"/>
          </a:p>
          <a:p>
            <a:pPr indent="-298450" lvl="1" marL="914400" rtl="0" algn="l">
              <a:spcBef>
                <a:spcPts val="0"/>
              </a:spcBef>
              <a:spcAft>
                <a:spcPts val="0"/>
              </a:spcAft>
              <a:buSzPts val="1100"/>
              <a:buChar char="-"/>
            </a:pPr>
            <a:r>
              <a:rPr lang="nl"/>
              <a:t>Samples hebben vaak een lage kwaliteit</a:t>
            </a:r>
            <a:endParaRPr/>
          </a:p>
          <a:p>
            <a:pPr indent="-311150" lvl="0" marL="457200" rtl="0" algn="l">
              <a:spcBef>
                <a:spcPts val="0"/>
              </a:spcBef>
              <a:spcAft>
                <a:spcPts val="0"/>
              </a:spcAft>
              <a:buSzPts val="1300"/>
              <a:buChar char="-"/>
            </a:pPr>
            <a:r>
              <a:rPr lang="nl"/>
              <a:t>GANs</a:t>
            </a:r>
            <a:endParaRPr/>
          </a:p>
          <a:p>
            <a:pPr indent="-298450" lvl="1" marL="914400" rtl="0" algn="l">
              <a:spcBef>
                <a:spcPts val="0"/>
              </a:spcBef>
              <a:spcAft>
                <a:spcPts val="0"/>
              </a:spcAft>
              <a:buSzPts val="1100"/>
              <a:buChar char="-"/>
            </a:pPr>
            <a:r>
              <a:rPr lang="nl"/>
              <a:t>Twee netwerken leren elkaar te verslaan totdat er samples van hoge kwaliteit gegenereerd kunnen worden</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0" name="Shape 1150"/>
        <p:cNvGrpSpPr/>
        <p:nvPr/>
      </p:nvGrpSpPr>
      <p:grpSpPr>
        <a:xfrm>
          <a:off x="0" y="0"/>
          <a:ext cx="0" cy="0"/>
          <a:chOff x="0" y="0"/>
          <a:chExt cx="0" cy="0"/>
        </a:xfrm>
      </p:grpSpPr>
      <p:sp>
        <p:nvSpPr>
          <p:cNvPr id="1151" name="Google Shape;1151;p1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Applicaties</a:t>
            </a:r>
            <a:endParaRPr/>
          </a:p>
        </p:txBody>
      </p:sp>
      <p:sp>
        <p:nvSpPr>
          <p:cNvPr id="1152" name="Google Shape;1152;p1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nl"/>
              <a:t>Voorbeelden voor image datasets genereren (slaapkamers)</a:t>
            </a:r>
            <a:endParaRPr/>
          </a:p>
          <a:p>
            <a:pPr indent="-311150" lvl="0" marL="457200" rtl="0" algn="l">
              <a:spcBef>
                <a:spcPts val="0"/>
              </a:spcBef>
              <a:spcAft>
                <a:spcPts val="0"/>
              </a:spcAft>
              <a:buSzPts val="1300"/>
              <a:buChar char="-"/>
            </a:pPr>
            <a:r>
              <a:rPr lang="nl"/>
              <a:t>Image-to-image translation</a:t>
            </a:r>
            <a:endParaRPr/>
          </a:p>
        </p:txBody>
      </p:sp>
      <p:sp>
        <p:nvSpPr>
          <p:cNvPr id="1153" name="Google Shape;1153;p13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1154" name="Google Shape;1154;p135"/>
          <p:cNvPicPr preferRelativeResize="0"/>
          <p:nvPr/>
        </p:nvPicPr>
        <p:blipFill>
          <a:blip r:embed="rId3">
            <a:alphaModFix/>
          </a:blip>
          <a:stretch>
            <a:fillRect/>
          </a:stretch>
        </p:blipFill>
        <p:spPr>
          <a:xfrm>
            <a:off x="4641149" y="2765750"/>
            <a:ext cx="3895150" cy="1984100"/>
          </a:xfrm>
          <a:prstGeom prst="rect">
            <a:avLst/>
          </a:prstGeom>
          <a:noFill/>
          <a:ln>
            <a:noFill/>
          </a:ln>
        </p:spPr>
      </p:pic>
      <p:pic>
        <p:nvPicPr>
          <p:cNvPr id="1155" name="Google Shape;1155;p135"/>
          <p:cNvPicPr preferRelativeResize="0"/>
          <p:nvPr/>
        </p:nvPicPr>
        <p:blipFill rotWithShape="1">
          <a:blip r:embed="rId4">
            <a:alphaModFix/>
          </a:blip>
          <a:srcRect b="30986" l="0" r="0" t="0"/>
          <a:stretch/>
        </p:blipFill>
        <p:spPr>
          <a:xfrm>
            <a:off x="883125" y="2765750"/>
            <a:ext cx="3498138" cy="19841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9" name="Shape 1159"/>
        <p:cNvGrpSpPr/>
        <p:nvPr/>
      </p:nvGrpSpPr>
      <p:grpSpPr>
        <a:xfrm>
          <a:off x="0" y="0"/>
          <a:ext cx="0" cy="0"/>
          <a:chOff x="0" y="0"/>
          <a:chExt cx="0" cy="0"/>
        </a:xfrm>
      </p:grpSpPr>
      <p:sp>
        <p:nvSpPr>
          <p:cNvPr id="1160" name="Google Shape;1160;p1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Deepfakes</a:t>
            </a:r>
            <a:endParaRPr/>
          </a:p>
        </p:txBody>
      </p:sp>
      <p:sp>
        <p:nvSpPr>
          <p:cNvPr id="1161" name="Google Shape;1161;p136"/>
          <p:cNvSpPr txBox="1"/>
          <p:nvPr>
            <p:ph idx="1" type="body"/>
          </p:nvPr>
        </p:nvSpPr>
        <p:spPr>
          <a:xfrm>
            <a:off x="4487475" y="2078875"/>
            <a:ext cx="39306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nl"/>
              <a:t>Bestaande afbeeldingen en video's worden gecombineerd</a:t>
            </a:r>
            <a:endParaRPr/>
          </a:p>
          <a:p>
            <a:pPr indent="-311150" lvl="0" marL="457200" rtl="0" algn="l">
              <a:spcBef>
                <a:spcPts val="0"/>
              </a:spcBef>
              <a:spcAft>
                <a:spcPts val="0"/>
              </a:spcAft>
              <a:buSzPts val="1300"/>
              <a:buChar char="-"/>
            </a:pPr>
            <a:r>
              <a:rPr lang="nl"/>
              <a:t>Fake news</a:t>
            </a:r>
            <a:endParaRPr/>
          </a:p>
          <a:p>
            <a:pPr indent="-311150" lvl="0" marL="457200" rtl="0" algn="l">
              <a:spcBef>
                <a:spcPts val="0"/>
              </a:spcBef>
              <a:spcAft>
                <a:spcPts val="0"/>
              </a:spcAft>
              <a:buSzPts val="1300"/>
              <a:buChar char="-"/>
            </a:pPr>
            <a:r>
              <a:rPr lang="nl"/>
              <a:t>Deep fake detection</a:t>
            </a:r>
            <a:endParaRPr/>
          </a:p>
        </p:txBody>
      </p:sp>
      <p:sp>
        <p:nvSpPr>
          <p:cNvPr id="1162" name="Google Shape;1162;p13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descr="&quot;We're entering an era in which our enemies can make anyone say anything at any point in time.&quot;&#10;&#10;Check out more awesome videos at BuzzFeedVideo!&#10;https://bit.ly/YTbuzzfeedvideo&#10;https://bit.ly/YTbuzzfeedblue1&#10;https://bit.ly/YTbuzzfeedviolet&#10;&#10;GET MORE BUZZFEED:&#10;https://www.buzzfeed.com&#10;https://www.buzzfeed.com/videos&#10;https://www.youtube.com/buzzfeedvideo&#10;https://www.youtube.com/asis&#10;https://www.youtube.com/buzzfeedblue&#10;https://www.youtube.com/buzzfeedviolet&#10;https://www.youtube.com/perolike&#10;https://www.youtube.com/ladylike&#10;&#10;BuzzFeedVideo&#10;BuzzFeed Motion Picture’s flagship channel. Sometimes funny, sometimes serious, always shareable. New videos posted daily!&#10;&#10;Love BuzzFeed? Get the merch! BUY NOW: https://goo.gl/gQKF8m&#10;&#10;Credits: https://www.buzzfeed.com/bfmp/videos/52602&#10;&#10;EXTERNAL CREDITS&#10;Jordan Peele&#10;https://monkeypawproductions.com/" id="1163" name="Google Shape;1163;p136" title="You Won’t Believe What Obama Says In This Video! 😉">
            <a:hlinkClick r:id="rId3"/>
          </p:cNvPr>
          <p:cNvPicPr preferRelativeResize="0"/>
          <p:nvPr/>
        </p:nvPicPr>
        <p:blipFill>
          <a:blip r:embed="rId4">
            <a:alphaModFix/>
          </a:blip>
          <a:stretch>
            <a:fillRect/>
          </a:stretch>
        </p:blipFill>
        <p:spPr>
          <a:xfrm>
            <a:off x="729450" y="2078875"/>
            <a:ext cx="3014800" cy="22611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7" name="Shape 1167"/>
        <p:cNvGrpSpPr/>
        <p:nvPr/>
      </p:nvGrpSpPr>
      <p:grpSpPr>
        <a:xfrm>
          <a:off x="0" y="0"/>
          <a:ext cx="0" cy="0"/>
          <a:chOff x="0" y="0"/>
          <a:chExt cx="0" cy="0"/>
        </a:xfrm>
      </p:grpSpPr>
      <p:sp>
        <p:nvSpPr>
          <p:cNvPr id="1168" name="Google Shape;1168;p137"/>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nl"/>
              <a:t>Assignment 2</a:t>
            </a:r>
            <a:endParaRPr/>
          </a:p>
          <a:p>
            <a:pPr indent="0" lvl="0" marL="0" rtl="0" algn="l">
              <a:spcBef>
                <a:spcPts val="0"/>
              </a:spcBef>
              <a:spcAft>
                <a:spcPts val="0"/>
              </a:spcAft>
              <a:buNone/>
            </a:pPr>
            <a:r>
              <a:t/>
            </a:r>
            <a:endParaRPr/>
          </a:p>
          <a:p>
            <a:pPr indent="0" lvl="0" marL="0" rtl="0" algn="l">
              <a:spcBef>
                <a:spcPts val="0"/>
              </a:spcBef>
              <a:spcAft>
                <a:spcPts val="0"/>
              </a:spcAft>
              <a:buNone/>
            </a:pPr>
            <a:r>
              <a:rPr lang="nl" sz="2400"/>
              <a:t>https://git.io/JvB5u</a:t>
            </a:r>
            <a:endParaRPr sz="2400"/>
          </a:p>
        </p:txBody>
      </p:sp>
      <p:sp>
        <p:nvSpPr>
          <p:cNvPr id="1169" name="Google Shape;1169;p13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solidFill>
                  <a:schemeClr val="lt1"/>
                </a:solidFill>
              </a:rPr>
              <a:t>‹#›</a:t>
            </a:fld>
            <a:endParaRPr>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Image Filtering</a:t>
            </a:r>
            <a:endParaRPr/>
          </a:p>
        </p:txBody>
      </p:sp>
      <p:sp>
        <p:nvSpPr>
          <p:cNvPr id="185" name="Google Shape;185;p2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Applicaties</a:t>
            </a:r>
            <a:endParaRPr/>
          </a:p>
        </p:txBody>
      </p:sp>
      <p:sp>
        <p:nvSpPr>
          <p:cNvPr id="191" name="Google Shape;191;p26"/>
          <p:cNvSpPr txBox="1"/>
          <p:nvPr>
            <p:ph idx="1" type="body"/>
          </p:nvPr>
        </p:nvSpPr>
        <p:spPr>
          <a:xfrm>
            <a:off x="729450" y="2078875"/>
            <a:ext cx="30315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nl"/>
              <a:t>Enhancement</a:t>
            </a:r>
            <a:br>
              <a:rPr lang="nl"/>
            </a:br>
            <a:r>
              <a:rPr i="1" lang="nl"/>
              <a:t>Noise reduction, sharpening, resizing</a:t>
            </a:r>
            <a:br>
              <a:rPr i="1" lang="nl"/>
            </a:br>
            <a:endParaRPr/>
          </a:p>
        </p:txBody>
      </p:sp>
      <p:sp>
        <p:nvSpPr>
          <p:cNvPr id="192" name="Google Shape;192;p2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193" name="Google Shape;193;p26"/>
          <p:cNvPicPr preferRelativeResize="0"/>
          <p:nvPr/>
        </p:nvPicPr>
        <p:blipFill rotWithShape="1">
          <a:blip r:embed="rId3">
            <a:alphaModFix/>
          </a:blip>
          <a:srcRect b="13726" l="0" r="0" t="0"/>
          <a:stretch/>
        </p:blipFill>
        <p:spPr>
          <a:xfrm>
            <a:off x="654625" y="3317681"/>
            <a:ext cx="3031500" cy="1432169"/>
          </a:xfrm>
          <a:prstGeom prst="rect">
            <a:avLst/>
          </a:prstGeom>
          <a:noFill/>
          <a:ln>
            <a:noFill/>
          </a:ln>
        </p:spPr>
      </p:pic>
      <p:pic>
        <p:nvPicPr>
          <p:cNvPr id="194" name="Google Shape;194;p26"/>
          <p:cNvPicPr preferRelativeResize="0"/>
          <p:nvPr/>
        </p:nvPicPr>
        <p:blipFill rotWithShape="1">
          <a:blip r:embed="rId4">
            <a:alphaModFix/>
          </a:blip>
          <a:srcRect b="1365" l="2680" r="61815" t="4490"/>
          <a:stretch/>
        </p:blipFill>
        <p:spPr>
          <a:xfrm>
            <a:off x="4072402" y="3317673"/>
            <a:ext cx="1102803" cy="1432175"/>
          </a:xfrm>
          <a:prstGeom prst="rect">
            <a:avLst/>
          </a:prstGeom>
          <a:noFill/>
          <a:ln>
            <a:noFill/>
          </a:ln>
        </p:spPr>
      </p:pic>
      <p:pic>
        <p:nvPicPr>
          <p:cNvPr id="195" name="Google Shape;195;p26"/>
          <p:cNvPicPr preferRelativeResize="0"/>
          <p:nvPr/>
        </p:nvPicPr>
        <p:blipFill rotWithShape="1">
          <a:blip r:embed="rId4">
            <a:alphaModFix/>
          </a:blip>
          <a:srcRect b="1365" l="56966" r="7944" t="4490"/>
          <a:stretch/>
        </p:blipFill>
        <p:spPr>
          <a:xfrm>
            <a:off x="5241415" y="3317673"/>
            <a:ext cx="1089925" cy="1432175"/>
          </a:xfrm>
          <a:prstGeom prst="rect">
            <a:avLst/>
          </a:prstGeom>
          <a:noFill/>
          <a:ln>
            <a:noFill/>
          </a:ln>
        </p:spPr>
      </p:pic>
      <p:sp>
        <p:nvSpPr>
          <p:cNvPr id="196" name="Google Shape;196;p26"/>
          <p:cNvSpPr txBox="1"/>
          <p:nvPr>
            <p:ph idx="1" type="body"/>
          </p:nvPr>
        </p:nvSpPr>
        <p:spPr>
          <a:xfrm>
            <a:off x="3686125" y="2086575"/>
            <a:ext cx="2409900" cy="85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nl"/>
              <a:t>Information extraction</a:t>
            </a:r>
            <a:br>
              <a:rPr lang="nl"/>
            </a:br>
            <a:r>
              <a:rPr i="1" lang="nl"/>
              <a:t>Textures, edges</a:t>
            </a:r>
            <a:br>
              <a:rPr lang="nl"/>
            </a:br>
            <a:endParaRPr/>
          </a:p>
        </p:txBody>
      </p:sp>
      <p:sp>
        <p:nvSpPr>
          <p:cNvPr id="197" name="Google Shape;197;p26"/>
          <p:cNvSpPr txBox="1"/>
          <p:nvPr>
            <p:ph idx="1" type="body"/>
          </p:nvPr>
        </p:nvSpPr>
        <p:spPr>
          <a:xfrm>
            <a:off x="6200725" y="2086575"/>
            <a:ext cx="30315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nl"/>
              <a:t>Pattern detection</a:t>
            </a:r>
            <a:br>
              <a:rPr lang="nl"/>
            </a:br>
            <a:r>
              <a:rPr i="1" lang="nl"/>
              <a:t>Template matching</a:t>
            </a:r>
            <a:endParaRPr/>
          </a:p>
        </p:txBody>
      </p:sp>
      <p:pic>
        <p:nvPicPr>
          <p:cNvPr id="198" name="Google Shape;198;p26"/>
          <p:cNvPicPr preferRelativeResize="0"/>
          <p:nvPr/>
        </p:nvPicPr>
        <p:blipFill>
          <a:blip r:embed="rId5">
            <a:alphaModFix/>
          </a:blip>
          <a:stretch>
            <a:fillRect/>
          </a:stretch>
        </p:blipFill>
        <p:spPr>
          <a:xfrm>
            <a:off x="7115250" y="3526838"/>
            <a:ext cx="827481" cy="1013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2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Box Filter</a:t>
            </a:r>
            <a:endParaRPr/>
          </a:p>
        </p:txBody>
      </p:sp>
      <p:sp>
        <p:nvSpPr>
          <p:cNvPr id="204" name="Google Shape;204;p2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nl"/>
              <a:t>Vervangt iedere pixel met het gemiddelde van zijn neighbourhood</a:t>
            </a:r>
            <a:endParaRPr/>
          </a:p>
        </p:txBody>
      </p:sp>
      <p:pic>
        <p:nvPicPr>
          <p:cNvPr id="205" name="Google Shape;205;p27"/>
          <p:cNvPicPr preferRelativeResize="0"/>
          <p:nvPr/>
        </p:nvPicPr>
        <p:blipFill>
          <a:blip r:embed="rId3">
            <a:alphaModFix/>
          </a:blip>
          <a:stretch>
            <a:fillRect/>
          </a:stretch>
        </p:blipFill>
        <p:spPr>
          <a:xfrm>
            <a:off x="5392137" y="1986062"/>
            <a:ext cx="2277225" cy="2446725"/>
          </a:xfrm>
          <a:prstGeom prst="rect">
            <a:avLst/>
          </a:prstGeom>
          <a:noFill/>
          <a:ln>
            <a:noFill/>
          </a:ln>
        </p:spPr>
      </p:pic>
      <p:sp>
        <p:nvSpPr>
          <p:cNvPr id="206" name="Google Shape;206;p2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2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Box Filter</a:t>
            </a:r>
            <a:endParaRPr/>
          </a:p>
        </p:txBody>
      </p:sp>
      <p:pic>
        <p:nvPicPr>
          <p:cNvPr id="212" name="Google Shape;212;p28"/>
          <p:cNvPicPr preferRelativeResize="0"/>
          <p:nvPr/>
        </p:nvPicPr>
        <p:blipFill>
          <a:blip r:embed="rId3">
            <a:alphaModFix/>
          </a:blip>
          <a:stretch>
            <a:fillRect/>
          </a:stretch>
        </p:blipFill>
        <p:spPr>
          <a:xfrm>
            <a:off x="7558876" y="494670"/>
            <a:ext cx="1130650" cy="1214781"/>
          </a:xfrm>
          <a:prstGeom prst="rect">
            <a:avLst/>
          </a:prstGeom>
          <a:noFill/>
          <a:ln>
            <a:noFill/>
          </a:ln>
        </p:spPr>
      </p:pic>
      <p:pic>
        <p:nvPicPr>
          <p:cNvPr id="213" name="Google Shape;213;p28"/>
          <p:cNvPicPr preferRelativeResize="0"/>
          <p:nvPr/>
        </p:nvPicPr>
        <p:blipFill>
          <a:blip r:embed="rId4">
            <a:alphaModFix/>
          </a:blip>
          <a:stretch>
            <a:fillRect/>
          </a:stretch>
        </p:blipFill>
        <p:spPr>
          <a:xfrm>
            <a:off x="1349500" y="1991825"/>
            <a:ext cx="5306400" cy="2984850"/>
          </a:xfrm>
          <a:prstGeom prst="rect">
            <a:avLst/>
          </a:prstGeom>
          <a:noFill/>
          <a:ln>
            <a:noFill/>
          </a:ln>
        </p:spPr>
      </p:pic>
      <p:sp>
        <p:nvSpPr>
          <p:cNvPr id="214" name="Google Shape;214;p2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2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Box Filter</a:t>
            </a:r>
            <a:endParaRPr/>
          </a:p>
        </p:txBody>
      </p:sp>
      <p:pic>
        <p:nvPicPr>
          <p:cNvPr id="220" name="Google Shape;220;p29"/>
          <p:cNvPicPr preferRelativeResize="0"/>
          <p:nvPr/>
        </p:nvPicPr>
        <p:blipFill>
          <a:blip r:embed="rId3">
            <a:alphaModFix/>
          </a:blip>
          <a:stretch>
            <a:fillRect/>
          </a:stretch>
        </p:blipFill>
        <p:spPr>
          <a:xfrm>
            <a:off x="7558876" y="494670"/>
            <a:ext cx="1130650" cy="1214781"/>
          </a:xfrm>
          <a:prstGeom prst="rect">
            <a:avLst/>
          </a:prstGeom>
          <a:noFill/>
          <a:ln>
            <a:noFill/>
          </a:ln>
        </p:spPr>
      </p:pic>
      <p:pic>
        <p:nvPicPr>
          <p:cNvPr id="221" name="Google Shape;221;p29"/>
          <p:cNvPicPr preferRelativeResize="0"/>
          <p:nvPr/>
        </p:nvPicPr>
        <p:blipFill>
          <a:blip r:embed="rId4">
            <a:alphaModFix/>
          </a:blip>
          <a:stretch>
            <a:fillRect/>
          </a:stretch>
        </p:blipFill>
        <p:spPr>
          <a:xfrm>
            <a:off x="1633900" y="2256819"/>
            <a:ext cx="5022000" cy="2760831"/>
          </a:xfrm>
          <a:prstGeom prst="rect">
            <a:avLst/>
          </a:prstGeom>
          <a:noFill/>
          <a:ln>
            <a:noFill/>
          </a:ln>
        </p:spPr>
      </p:pic>
      <p:sp>
        <p:nvSpPr>
          <p:cNvPr id="222" name="Google Shape;222;p2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Box Filter</a:t>
            </a:r>
            <a:endParaRPr/>
          </a:p>
        </p:txBody>
      </p:sp>
      <p:pic>
        <p:nvPicPr>
          <p:cNvPr id="228" name="Google Shape;228;p30"/>
          <p:cNvPicPr preferRelativeResize="0"/>
          <p:nvPr/>
        </p:nvPicPr>
        <p:blipFill>
          <a:blip r:embed="rId3">
            <a:alphaModFix/>
          </a:blip>
          <a:stretch>
            <a:fillRect/>
          </a:stretch>
        </p:blipFill>
        <p:spPr>
          <a:xfrm>
            <a:off x="7558876" y="494670"/>
            <a:ext cx="1130650" cy="1214781"/>
          </a:xfrm>
          <a:prstGeom prst="rect">
            <a:avLst/>
          </a:prstGeom>
          <a:noFill/>
          <a:ln>
            <a:noFill/>
          </a:ln>
        </p:spPr>
      </p:pic>
      <p:pic>
        <p:nvPicPr>
          <p:cNvPr id="229" name="Google Shape;229;p30"/>
          <p:cNvPicPr preferRelativeResize="0"/>
          <p:nvPr/>
        </p:nvPicPr>
        <p:blipFill>
          <a:blip r:embed="rId4">
            <a:alphaModFix/>
          </a:blip>
          <a:stretch>
            <a:fillRect/>
          </a:stretch>
        </p:blipFill>
        <p:spPr>
          <a:xfrm>
            <a:off x="1633900" y="2256819"/>
            <a:ext cx="5022000" cy="2760831"/>
          </a:xfrm>
          <a:prstGeom prst="rect">
            <a:avLst/>
          </a:prstGeom>
          <a:noFill/>
          <a:ln>
            <a:noFill/>
          </a:ln>
        </p:spPr>
      </p:pic>
      <p:pic>
        <p:nvPicPr>
          <p:cNvPr id="230" name="Google Shape;230;p30"/>
          <p:cNvPicPr preferRelativeResize="0"/>
          <p:nvPr/>
        </p:nvPicPr>
        <p:blipFill>
          <a:blip r:embed="rId5">
            <a:alphaModFix/>
          </a:blip>
          <a:stretch>
            <a:fillRect/>
          </a:stretch>
        </p:blipFill>
        <p:spPr>
          <a:xfrm>
            <a:off x="1633900" y="2265583"/>
            <a:ext cx="5022001" cy="2743317"/>
          </a:xfrm>
          <a:prstGeom prst="rect">
            <a:avLst/>
          </a:prstGeom>
          <a:noFill/>
          <a:ln>
            <a:noFill/>
          </a:ln>
        </p:spPr>
      </p:pic>
      <p:sp>
        <p:nvSpPr>
          <p:cNvPr id="231" name="Google Shape;231;p3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Box Filter</a:t>
            </a:r>
            <a:endParaRPr/>
          </a:p>
        </p:txBody>
      </p:sp>
      <p:pic>
        <p:nvPicPr>
          <p:cNvPr id="237" name="Google Shape;237;p31"/>
          <p:cNvPicPr preferRelativeResize="0"/>
          <p:nvPr/>
        </p:nvPicPr>
        <p:blipFill>
          <a:blip r:embed="rId3">
            <a:alphaModFix/>
          </a:blip>
          <a:stretch>
            <a:fillRect/>
          </a:stretch>
        </p:blipFill>
        <p:spPr>
          <a:xfrm>
            <a:off x="7558876" y="494670"/>
            <a:ext cx="1130650" cy="1214781"/>
          </a:xfrm>
          <a:prstGeom prst="rect">
            <a:avLst/>
          </a:prstGeom>
          <a:noFill/>
          <a:ln>
            <a:noFill/>
          </a:ln>
        </p:spPr>
      </p:pic>
      <p:pic>
        <p:nvPicPr>
          <p:cNvPr id="238" name="Google Shape;238;p31"/>
          <p:cNvPicPr preferRelativeResize="0"/>
          <p:nvPr/>
        </p:nvPicPr>
        <p:blipFill>
          <a:blip r:embed="rId4">
            <a:alphaModFix/>
          </a:blip>
          <a:stretch>
            <a:fillRect/>
          </a:stretch>
        </p:blipFill>
        <p:spPr>
          <a:xfrm>
            <a:off x="1633900" y="2256819"/>
            <a:ext cx="5022000" cy="2760831"/>
          </a:xfrm>
          <a:prstGeom prst="rect">
            <a:avLst/>
          </a:prstGeom>
          <a:noFill/>
          <a:ln>
            <a:noFill/>
          </a:ln>
        </p:spPr>
      </p:pic>
      <p:pic>
        <p:nvPicPr>
          <p:cNvPr id="239" name="Google Shape;239;p31"/>
          <p:cNvPicPr preferRelativeResize="0"/>
          <p:nvPr/>
        </p:nvPicPr>
        <p:blipFill>
          <a:blip r:embed="rId5">
            <a:alphaModFix/>
          </a:blip>
          <a:stretch>
            <a:fillRect/>
          </a:stretch>
        </p:blipFill>
        <p:spPr>
          <a:xfrm>
            <a:off x="1633900" y="2265583"/>
            <a:ext cx="5022001" cy="2743317"/>
          </a:xfrm>
          <a:prstGeom prst="rect">
            <a:avLst/>
          </a:prstGeom>
          <a:noFill/>
          <a:ln>
            <a:noFill/>
          </a:ln>
        </p:spPr>
      </p:pic>
      <p:pic>
        <p:nvPicPr>
          <p:cNvPr id="240" name="Google Shape;240;p31"/>
          <p:cNvPicPr preferRelativeResize="0"/>
          <p:nvPr/>
        </p:nvPicPr>
        <p:blipFill>
          <a:blip r:embed="rId6">
            <a:alphaModFix/>
          </a:blip>
          <a:stretch>
            <a:fillRect/>
          </a:stretch>
        </p:blipFill>
        <p:spPr>
          <a:xfrm>
            <a:off x="1633900" y="2237501"/>
            <a:ext cx="5022000" cy="2767874"/>
          </a:xfrm>
          <a:prstGeom prst="rect">
            <a:avLst/>
          </a:prstGeom>
          <a:noFill/>
          <a:ln>
            <a:noFill/>
          </a:ln>
        </p:spPr>
      </p:pic>
      <p:sp>
        <p:nvSpPr>
          <p:cNvPr id="241" name="Google Shape;241;p3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Millennials.ai</a:t>
            </a:r>
            <a:endParaRPr/>
          </a:p>
        </p:txBody>
      </p:sp>
      <p:sp>
        <p:nvSpPr>
          <p:cNvPr id="94" name="Google Shape;94;p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Millennials.ai is a research based Artificial Intelligence (A.I.) company with a focus on middle large companies already using their data to efficiently execute their business proposition. They integrate custom made algorithms and machine learning into existing business processes to optimize the value of your business data.</a:t>
            </a:r>
            <a:endParaRPr/>
          </a:p>
          <a:p>
            <a:pPr indent="0" lvl="0" marL="0" rtl="0" algn="l">
              <a:spcBef>
                <a:spcPts val="1600"/>
              </a:spcBef>
              <a:spcAft>
                <a:spcPts val="1600"/>
              </a:spcAft>
              <a:buNone/>
            </a:pPr>
            <a:r>
              <a:t/>
            </a:r>
            <a:endParaRPr/>
          </a:p>
        </p:txBody>
      </p:sp>
      <p:pic>
        <p:nvPicPr>
          <p:cNvPr id="95" name="Google Shape;95;p14"/>
          <p:cNvPicPr preferRelativeResize="0"/>
          <p:nvPr/>
        </p:nvPicPr>
        <p:blipFill>
          <a:blip r:embed="rId3">
            <a:alphaModFix/>
          </a:blip>
          <a:stretch>
            <a:fillRect/>
          </a:stretch>
        </p:blipFill>
        <p:spPr>
          <a:xfrm>
            <a:off x="6216700" y="3338975"/>
            <a:ext cx="2119701" cy="1635373"/>
          </a:xfrm>
          <a:prstGeom prst="rect">
            <a:avLst/>
          </a:prstGeom>
          <a:noFill/>
          <a:ln>
            <a:noFill/>
          </a:ln>
        </p:spPr>
      </p:pic>
      <p:sp>
        <p:nvSpPr>
          <p:cNvPr id="96" name="Google Shape;96;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Box Filter</a:t>
            </a:r>
            <a:endParaRPr/>
          </a:p>
        </p:txBody>
      </p:sp>
      <p:pic>
        <p:nvPicPr>
          <p:cNvPr id="247" name="Google Shape;247;p32"/>
          <p:cNvPicPr preferRelativeResize="0"/>
          <p:nvPr/>
        </p:nvPicPr>
        <p:blipFill>
          <a:blip r:embed="rId3">
            <a:alphaModFix/>
          </a:blip>
          <a:stretch>
            <a:fillRect/>
          </a:stretch>
        </p:blipFill>
        <p:spPr>
          <a:xfrm>
            <a:off x="7558876" y="494670"/>
            <a:ext cx="1130650" cy="1214781"/>
          </a:xfrm>
          <a:prstGeom prst="rect">
            <a:avLst/>
          </a:prstGeom>
          <a:noFill/>
          <a:ln>
            <a:noFill/>
          </a:ln>
        </p:spPr>
      </p:pic>
      <p:pic>
        <p:nvPicPr>
          <p:cNvPr id="248" name="Google Shape;248;p32"/>
          <p:cNvPicPr preferRelativeResize="0"/>
          <p:nvPr/>
        </p:nvPicPr>
        <p:blipFill>
          <a:blip r:embed="rId4">
            <a:alphaModFix/>
          </a:blip>
          <a:stretch>
            <a:fillRect/>
          </a:stretch>
        </p:blipFill>
        <p:spPr>
          <a:xfrm>
            <a:off x="1633900" y="2256819"/>
            <a:ext cx="5022000" cy="2760831"/>
          </a:xfrm>
          <a:prstGeom prst="rect">
            <a:avLst/>
          </a:prstGeom>
          <a:noFill/>
          <a:ln>
            <a:noFill/>
          </a:ln>
        </p:spPr>
      </p:pic>
      <p:pic>
        <p:nvPicPr>
          <p:cNvPr id="249" name="Google Shape;249;p32"/>
          <p:cNvPicPr preferRelativeResize="0"/>
          <p:nvPr/>
        </p:nvPicPr>
        <p:blipFill>
          <a:blip r:embed="rId5">
            <a:alphaModFix/>
          </a:blip>
          <a:stretch>
            <a:fillRect/>
          </a:stretch>
        </p:blipFill>
        <p:spPr>
          <a:xfrm>
            <a:off x="1633900" y="2265583"/>
            <a:ext cx="5022001" cy="2743317"/>
          </a:xfrm>
          <a:prstGeom prst="rect">
            <a:avLst/>
          </a:prstGeom>
          <a:noFill/>
          <a:ln>
            <a:noFill/>
          </a:ln>
        </p:spPr>
      </p:pic>
      <p:pic>
        <p:nvPicPr>
          <p:cNvPr id="250" name="Google Shape;250;p32"/>
          <p:cNvPicPr preferRelativeResize="0"/>
          <p:nvPr/>
        </p:nvPicPr>
        <p:blipFill>
          <a:blip r:embed="rId6">
            <a:alphaModFix/>
          </a:blip>
          <a:stretch>
            <a:fillRect/>
          </a:stretch>
        </p:blipFill>
        <p:spPr>
          <a:xfrm>
            <a:off x="1633900" y="2237501"/>
            <a:ext cx="5022000" cy="2767874"/>
          </a:xfrm>
          <a:prstGeom prst="rect">
            <a:avLst/>
          </a:prstGeom>
          <a:noFill/>
          <a:ln>
            <a:noFill/>
          </a:ln>
        </p:spPr>
      </p:pic>
      <p:pic>
        <p:nvPicPr>
          <p:cNvPr id="251" name="Google Shape;251;p32"/>
          <p:cNvPicPr preferRelativeResize="0"/>
          <p:nvPr/>
        </p:nvPicPr>
        <p:blipFill>
          <a:blip r:embed="rId7">
            <a:alphaModFix/>
          </a:blip>
          <a:stretch>
            <a:fillRect/>
          </a:stretch>
        </p:blipFill>
        <p:spPr>
          <a:xfrm>
            <a:off x="1633900" y="2245806"/>
            <a:ext cx="5022000" cy="2735770"/>
          </a:xfrm>
          <a:prstGeom prst="rect">
            <a:avLst/>
          </a:prstGeom>
          <a:noFill/>
          <a:ln>
            <a:noFill/>
          </a:ln>
        </p:spPr>
      </p:pic>
      <p:sp>
        <p:nvSpPr>
          <p:cNvPr id="252" name="Google Shape;252;p3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3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Box Filter</a:t>
            </a:r>
            <a:endParaRPr/>
          </a:p>
        </p:txBody>
      </p:sp>
      <p:pic>
        <p:nvPicPr>
          <p:cNvPr id="258" name="Google Shape;258;p33"/>
          <p:cNvPicPr preferRelativeResize="0"/>
          <p:nvPr/>
        </p:nvPicPr>
        <p:blipFill>
          <a:blip r:embed="rId3">
            <a:alphaModFix/>
          </a:blip>
          <a:stretch>
            <a:fillRect/>
          </a:stretch>
        </p:blipFill>
        <p:spPr>
          <a:xfrm>
            <a:off x="7558876" y="494670"/>
            <a:ext cx="1130650" cy="1214781"/>
          </a:xfrm>
          <a:prstGeom prst="rect">
            <a:avLst/>
          </a:prstGeom>
          <a:noFill/>
          <a:ln>
            <a:noFill/>
          </a:ln>
        </p:spPr>
      </p:pic>
      <p:pic>
        <p:nvPicPr>
          <p:cNvPr id="259" name="Google Shape;259;p33"/>
          <p:cNvPicPr preferRelativeResize="0"/>
          <p:nvPr/>
        </p:nvPicPr>
        <p:blipFill>
          <a:blip r:embed="rId4">
            <a:alphaModFix/>
          </a:blip>
          <a:stretch>
            <a:fillRect/>
          </a:stretch>
        </p:blipFill>
        <p:spPr>
          <a:xfrm>
            <a:off x="1633900" y="2256819"/>
            <a:ext cx="5022000" cy="2760831"/>
          </a:xfrm>
          <a:prstGeom prst="rect">
            <a:avLst/>
          </a:prstGeom>
          <a:noFill/>
          <a:ln>
            <a:noFill/>
          </a:ln>
        </p:spPr>
      </p:pic>
      <p:pic>
        <p:nvPicPr>
          <p:cNvPr id="260" name="Google Shape;260;p33"/>
          <p:cNvPicPr preferRelativeResize="0"/>
          <p:nvPr/>
        </p:nvPicPr>
        <p:blipFill>
          <a:blip r:embed="rId5">
            <a:alphaModFix/>
          </a:blip>
          <a:stretch>
            <a:fillRect/>
          </a:stretch>
        </p:blipFill>
        <p:spPr>
          <a:xfrm>
            <a:off x="1633900" y="2265583"/>
            <a:ext cx="5022001" cy="2743317"/>
          </a:xfrm>
          <a:prstGeom prst="rect">
            <a:avLst/>
          </a:prstGeom>
          <a:noFill/>
          <a:ln>
            <a:noFill/>
          </a:ln>
        </p:spPr>
      </p:pic>
      <p:pic>
        <p:nvPicPr>
          <p:cNvPr id="261" name="Google Shape;261;p33"/>
          <p:cNvPicPr preferRelativeResize="0"/>
          <p:nvPr/>
        </p:nvPicPr>
        <p:blipFill>
          <a:blip r:embed="rId6">
            <a:alphaModFix/>
          </a:blip>
          <a:stretch>
            <a:fillRect/>
          </a:stretch>
        </p:blipFill>
        <p:spPr>
          <a:xfrm>
            <a:off x="1633900" y="2237501"/>
            <a:ext cx="5022000" cy="2767874"/>
          </a:xfrm>
          <a:prstGeom prst="rect">
            <a:avLst/>
          </a:prstGeom>
          <a:noFill/>
          <a:ln>
            <a:noFill/>
          </a:ln>
        </p:spPr>
      </p:pic>
      <p:pic>
        <p:nvPicPr>
          <p:cNvPr id="262" name="Google Shape;262;p33"/>
          <p:cNvPicPr preferRelativeResize="0"/>
          <p:nvPr/>
        </p:nvPicPr>
        <p:blipFill>
          <a:blip r:embed="rId7">
            <a:alphaModFix/>
          </a:blip>
          <a:stretch>
            <a:fillRect/>
          </a:stretch>
        </p:blipFill>
        <p:spPr>
          <a:xfrm>
            <a:off x="1633900" y="2245806"/>
            <a:ext cx="5022000" cy="2735770"/>
          </a:xfrm>
          <a:prstGeom prst="rect">
            <a:avLst/>
          </a:prstGeom>
          <a:noFill/>
          <a:ln>
            <a:noFill/>
          </a:ln>
        </p:spPr>
      </p:pic>
      <p:pic>
        <p:nvPicPr>
          <p:cNvPr id="263" name="Google Shape;263;p33"/>
          <p:cNvPicPr preferRelativeResize="0"/>
          <p:nvPr/>
        </p:nvPicPr>
        <p:blipFill>
          <a:blip r:embed="rId8">
            <a:alphaModFix/>
          </a:blip>
          <a:stretch>
            <a:fillRect/>
          </a:stretch>
        </p:blipFill>
        <p:spPr>
          <a:xfrm>
            <a:off x="1633900" y="2250937"/>
            <a:ext cx="5022000" cy="2725863"/>
          </a:xfrm>
          <a:prstGeom prst="rect">
            <a:avLst/>
          </a:prstGeom>
          <a:noFill/>
          <a:ln>
            <a:noFill/>
          </a:ln>
        </p:spPr>
      </p:pic>
      <p:sp>
        <p:nvSpPr>
          <p:cNvPr id="264" name="Google Shape;264;p3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3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Box Filter</a:t>
            </a:r>
            <a:endParaRPr/>
          </a:p>
        </p:txBody>
      </p:sp>
      <p:pic>
        <p:nvPicPr>
          <p:cNvPr id="270" name="Google Shape;270;p34"/>
          <p:cNvPicPr preferRelativeResize="0"/>
          <p:nvPr/>
        </p:nvPicPr>
        <p:blipFill>
          <a:blip r:embed="rId3">
            <a:alphaModFix/>
          </a:blip>
          <a:stretch>
            <a:fillRect/>
          </a:stretch>
        </p:blipFill>
        <p:spPr>
          <a:xfrm>
            <a:off x="7558876" y="494670"/>
            <a:ext cx="1130650" cy="1214781"/>
          </a:xfrm>
          <a:prstGeom prst="rect">
            <a:avLst/>
          </a:prstGeom>
          <a:noFill/>
          <a:ln>
            <a:noFill/>
          </a:ln>
        </p:spPr>
      </p:pic>
      <p:pic>
        <p:nvPicPr>
          <p:cNvPr id="271" name="Google Shape;271;p34"/>
          <p:cNvPicPr preferRelativeResize="0"/>
          <p:nvPr/>
        </p:nvPicPr>
        <p:blipFill rotWithShape="1">
          <a:blip r:embed="rId4">
            <a:alphaModFix/>
          </a:blip>
          <a:srcRect b="0" l="0" r="53141" t="0"/>
          <a:stretch/>
        </p:blipFill>
        <p:spPr>
          <a:xfrm>
            <a:off x="1557700" y="2137500"/>
            <a:ext cx="2541961" cy="2840949"/>
          </a:xfrm>
          <a:prstGeom prst="rect">
            <a:avLst/>
          </a:prstGeom>
          <a:noFill/>
          <a:ln>
            <a:noFill/>
          </a:ln>
        </p:spPr>
      </p:pic>
      <p:pic>
        <p:nvPicPr>
          <p:cNvPr id="272" name="Google Shape;272;p34"/>
          <p:cNvPicPr preferRelativeResize="0"/>
          <p:nvPr/>
        </p:nvPicPr>
        <p:blipFill rotWithShape="1">
          <a:blip r:embed="rId5">
            <a:alphaModFix/>
          </a:blip>
          <a:srcRect b="0" l="54667" r="0" t="0"/>
          <a:stretch/>
        </p:blipFill>
        <p:spPr>
          <a:xfrm>
            <a:off x="4240275" y="2140625"/>
            <a:ext cx="2459283" cy="2840949"/>
          </a:xfrm>
          <a:prstGeom prst="rect">
            <a:avLst/>
          </a:prstGeom>
          <a:noFill/>
          <a:ln>
            <a:noFill/>
          </a:ln>
        </p:spPr>
      </p:pic>
      <p:sp>
        <p:nvSpPr>
          <p:cNvPr id="273" name="Google Shape;273;p3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3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Box Filter</a:t>
            </a:r>
            <a:endParaRPr/>
          </a:p>
        </p:txBody>
      </p:sp>
      <p:sp>
        <p:nvSpPr>
          <p:cNvPr id="279" name="Google Shape;279;p3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80" name="Google Shape;280;p3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81" name="Google Shape;281;p3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282" name="Google Shape;282;p35"/>
          <p:cNvPicPr preferRelativeResize="0"/>
          <p:nvPr/>
        </p:nvPicPr>
        <p:blipFill rotWithShape="1">
          <a:blip r:embed="rId3">
            <a:alphaModFix/>
          </a:blip>
          <a:srcRect b="6014" l="1421" r="2526" t="4484"/>
          <a:stretch/>
        </p:blipFill>
        <p:spPr>
          <a:xfrm>
            <a:off x="729450" y="2078875"/>
            <a:ext cx="5047951" cy="25474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3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Identity Filter</a:t>
            </a:r>
            <a:endParaRPr/>
          </a:p>
        </p:txBody>
      </p:sp>
      <p:sp>
        <p:nvSpPr>
          <p:cNvPr id="288" name="Google Shape;288;p3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89" name="Google Shape;289;p3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90" name="Google Shape;290;p3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291" name="Google Shape;291;p36"/>
          <p:cNvPicPr preferRelativeResize="0"/>
          <p:nvPr/>
        </p:nvPicPr>
        <p:blipFill>
          <a:blip r:embed="rId3">
            <a:alphaModFix/>
          </a:blip>
          <a:stretch>
            <a:fillRect/>
          </a:stretch>
        </p:blipFill>
        <p:spPr>
          <a:xfrm>
            <a:off x="729450" y="2078873"/>
            <a:ext cx="6692151" cy="25723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3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Shifting </a:t>
            </a:r>
            <a:r>
              <a:rPr lang="nl"/>
              <a:t>Filter</a:t>
            </a:r>
            <a:endParaRPr/>
          </a:p>
        </p:txBody>
      </p:sp>
      <p:sp>
        <p:nvSpPr>
          <p:cNvPr id="297" name="Google Shape;297;p3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98" name="Google Shape;298;p3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99" name="Google Shape;299;p3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300" name="Google Shape;300;p37"/>
          <p:cNvPicPr preferRelativeResize="0"/>
          <p:nvPr/>
        </p:nvPicPr>
        <p:blipFill>
          <a:blip r:embed="rId3">
            <a:alphaModFix/>
          </a:blip>
          <a:stretch>
            <a:fillRect/>
          </a:stretch>
        </p:blipFill>
        <p:spPr>
          <a:xfrm>
            <a:off x="729325" y="2155075"/>
            <a:ext cx="6872974" cy="1845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3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Sharpening Filter</a:t>
            </a:r>
            <a:endParaRPr/>
          </a:p>
        </p:txBody>
      </p:sp>
      <p:sp>
        <p:nvSpPr>
          <p:cNvPr id="306" name="Google Shape;306;p38"/>
          <p:cNvSpPr txBox="1"/>
          <p:nvPr>
            <p:ph idx="1" type="body"/>
          </p:nvPr>
        </p:nvSpPr>
        <p:spPr>
          <a:xfrm>
            <a:off x="729325" y="2078875"/>
            <a:ext cx="45639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nl"/>
              <a:t>Accentueert de verschillen met het lokale gemiddelde</a:t>
            </a:r>
            <a:endParaRPr/>
          </a:p>
        </p:txBody>
      </p:sp>
      <p:sp>
        <p:nvSpPr>
          <p:cNvPr id="307" name="Google Shape;307;p3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308" name="Google Shape;308;p38"/>
          <p:cNvPicPr preferRelativeResize="0"/>
          <p:nvPr/>
        </p:nvPicPr>
        <p:blipFill>
          <a:blip r:embed="rId3">
            <a:alphaModFix/>
          </a:blip>
          <a:stretch>
            <a:fillRect/>
          </a:stretch>
        </p:blipFill>
        <p:spPr>
          <a:xfrm>
            <a:off x="807675" y="2657073"/>
            <a:ext cx="7139249" cy="17046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3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Sobel Filter (verticaal)</a:t>
            </a:r>
            <a:endParaRPr/>
          </a:p>
        </p:txBody>
      </p:sp>
      <p:sp>
        <p:nvSpPr>
          <p:cNvPr id="314" name="Google Shape;314;p39"/>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15" name="Google Shape;315;p39"/>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16" name="Google Shape;316;p3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317" name="Google Shape;317;p39"/>
          <p:cNvPicPr preferRelativeResize="0"/>
          <p:nvPr/>
        </p:nvPicPr>
        <p:blipFill rotWithShape="1">
          <a:blip r:embed="rId3">
            <a:alphaModFix/>
          </a:blip>
          <a:srcRect b="1365" l="2681" r="7945" t="4490"/>
          <a:stretch/>
        </p:blipFill>
        <p:spPr>
          <a:xfrm>
            <a:off x="859250" y="1913350"/>
            <a:ext cx="5861725" cy="3024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4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Sobel Filter (horizontaal)</a:t>
            </a:r>
            <a:endParaRPr/>
          </a:p>
        </p:txBody>
      </p:sp>
      <p:sp>
        <p:nvSpPr>
          <p:cNvPr id="323" name="Google Shape;323;p40"/>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24" name="Google Shape;324;p40"/>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25" name="Google Shape;325;p4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326" name="Google Shape;326;p40"/>
          <p:cNvPicPr preferRelativeResize="0"/>
          <p:nvPr/>
        </p:nvPicPr>
        <p:blipFill rotWithShape="1">
          <a:blip r:embed="rId3">
            <a:alphaModFix/>
          </a:blip>
          <a:srcRect b="15621" l="2022" r="3913" t="21592"/>
          <a:stretch/>
        </p:blipFill>
        <p:spPr>
          <a:xfrm>
            <a:off x="859250" y="2002675"/>
            <a:ext cx="5884757" cy="2934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Network Layers</a:t>
            </a:r>
            <a:endParaRPr/>
          </a:p>
        </p:txBody>
      </p:sp>
      <p:sp>
        <p:nvSpPr>
          <p:cNvPr id="332" name="Google Shape;332;p4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Wie ben ik?</a:t>
            </a:r>
            <a:endParaRPr/>
          </a:p>
        </p:txBody>
      </p:sp>
      <p:sp>
        <p:nvSpPr>
          <p:cNvPr id="102" name="Google Shape;102;p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nl"/>
              <a:t>MSc Artificial Intelligence aan Universiteit van Amsterdam</a:t>
            </a:r>
            <a:endParaRPr/>
          </a:p>
          <a:p>
            <a:pPr indent="-311150" lvl="0" marL="457200" rtl="0" algn="l">
              <a:spcBef>
                <a:spcPts val="0"/>
              </a:spcBef>
              <a:spcAft>
                <a:spcPts val="0"/>
              </a:spcAft>
              <a:buSzPts val="1300"/>
              <a:buChar char="-"/>
            </a:pPr>
            <a:r>
              <a:rPr lang="nl"/>
              <a:t>Natural Language Processing Engineer bij Attendi</a:t>
            </a:r>
            <a:endParaRPr/>
          </a:p>
        </p:txBody>
      </p:sp>
      <p:sp>
        <p:nvSpPr>
          <p:cNvPr id="103" name="Google Shape;103;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Fully Connected Layer</a:t>
            </a:r>
            <a:endParaRPr/>
          </a:p>
        </p:txBody>
      </p:sp>
      <p:sp>
        <p:nvSpPr>
          <p:cNvPr id="338" name="Google Shape;338;p4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
        <p:nvSpPr>
          <p:cNvPr id="339" name="Google Shape;339;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nl"/>
              <a:t>32x32x3 input afbeelding -&gt; reshape naar 3072x1</a:t>
            </a:r>
            <a:endParaRPr/>
          </a:p>
        </p:txBody>
      </p:sp>
      <p:pic>
        <p:nvPicPr>
          <p:cNvPr id="340" name="Google Shape;340;p42"/>
          <p:cNvPicPr preferRelativeResize="0"/>
          <p:nvPr/>
        </p:nvPicPr>
        <p:blipFill>
          <a:blip r:embed="rId3">
            <a:alphaModFix/>
          </a:blip>
          <a:stretch>
            <a:fillRect/>
          </a:stretch>
        </p:blipFill>
        <p:spPr>
          <a:xfrm>
            <a:off x="729450" y="2563960"/>
            <a:ext cx="7688699" cy="132701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Fully Connected Layer</a:t>
            </a:r>
            <a:endParaRPr/>
          </a:p>
        </p:txBody>
      </p:sp>
      <p:sp>
        <p:nvSpPr>
          <p:cNvPr id="346" name="Google Shape;346;p4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
        <p:nvSpPr>
          <p:cNvPr id="347" name="Google Shape;347;p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nl"/>
              <a:t>32x32x3 input afbeelding -&gt; reshape naar 3072x1</a:t>
            </a:r>
            <a:endParaRPr/>
          </a:p>
        </p:txBody>
      </p:sp>
      <p:pic>
        <p:nvPicPr>
          <p:cNvPr id="348" name="Google Shape;348;p43"/>
          <p:cNvPicPr preferRelativeResize="0"/>
          <p:nvPr/>
        </p:nvPicPr>
        <p:blipFill>
          <a:blip r:embed="rId3">
            <a:alphaModFix/>
          </a:blip>
          <a:stretch>
            <a:fillRect/>
          </a:stretch>
        </p:blipFill>
        <p:spPr>
          <a:xfrm>
            <a:off x="729450" y="2563960"/>
            <a:ext cx="7688699" cy="1327015"/>
          </a:xfrm>
          <a:prstGeom prst="rect">
            <a:avLst/>
          </a:prstGeom>
          <a:noFill/>
          <a:ln>
            <a:noFill/>
          </a:ln>
        </p:spPr>
      </p:pic>
      <p:sp>
        <p:nvSpPr>
          <p:cNvPr id="349" name="Google Shape;349;p43"/>
          <p:cNvSpPr txBox="1"/>
          <p:nvPr/>
        </p:nvSpPr>
        <p:spPr>
          <a:xfrm>
            <a:off x="6516150" y="3803650"/>
            <a:ext cx="2209500" cy="14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a:latin typeface="Lato"/>
                <a:ea typeface="Lato"/>
                <a:cs typeface="Lato"/>
                <a:sym typeface="Lato"/>
              </a:rPr>
              <a:t>Geeft 1 getal: dot</a:t>
            </a:r>
            <a:r>
              <a:rPr lang="nl">
                <a:latin typeface="Lato"/>
                <a:ea typeface="Lato"/>
                <a:cs typeface="Lato"/>
                <a:sym typeface="Lato"/>
              </a:rPr>
              <a:t> </a:t>
            </a:r>
            <a:r>
              <a:rPr lang="nl">
                <a:latin typeface="Lato"/>
                <a:ea typeface="Lato"/>
                <a:cs typeface="Lato"/>
                <a:sym typeface="Lato"/>
              </a:rPr>
              <a:t>product tussen een rij van W en de input (3072-dimensionaal dot</a:t>
            </a:r>
            <a:r>
              <a:rPr lang="nl">
                <a:latin typeface="Lato"/>
                <a:ea typeface="Lato"/>
                <a:cs typeface="Lato"/>
                <a:sym typeface="Lato"/>
              </a:rPr>
              <a:t> </a:t>
            </a:r>
            <a:r>
              <a:rPr lang="nl">
                <a:latin typeface="Lato"/>
                <a:ea typeface="Lato"/>
                <a:cs typeface="Lato"/>
                <a:sym typeface="Lato"/>
              </a:rPr>
              <a:t>product)</a:t>
            </a:r>
            <a:endParaRPr>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Convolutional Layer</a:t>
            </a:r>
            <a:endParaRPr/>
          </a:p>
        </p:txBody>
      </p:sp>
      <p:sp>
        <p:nvSpPr>
          <p:cNvPr id="355" name="Google Shape;355;p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nl"/>
              <a:t>32x32x3 input afbeelding (behoudt de spatial structure)</a:t>
            </a:r>
            <a:endParaRPr/>
          </a:p>
        </p:txBody>
      </p:sp>
      <p:sp>
        <p:nvSpPr>
          <p:cNvPr id="356" name="Google Shape;356;p4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357" name="Google Shape;357;p44"/>
          <p:cNvPicPr preferRelativeResize="0"/>
          <p:nvPr/>
        </p:nvPicPr>
        <p:blipFill>
          <a:blip r:embed="rId3">
            <a:alphaModFix/>
          </a:blip>
          <a:stretch>
            <a:fillRect/>
          </a:stretch>
        </p:blipFill>
        <p:spPr>
          <a:xfrm>
            <a:off x="840525" y="2724150"/>
            <a:ext cx="1974600" cy="24061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Convolutional Layer</a:t>
            </a:r>
            <a:endParaRPr/>
          </a:p>
        </p:txBody>
      </p:sp>
      <p:sp>
        <p:nvSpPr>
          <p:cNvPr id="363" name="Google Shape;363;p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nl"/>
              <a:t>32x32x3 input afbeelding (behoudt de spatial structure)</a:t>
            </a:r>
            <a:endParaRPr/>
          </a:p>
          <a:p>
            <a:pPr indent="-311150" lvl="0" marL="457200" rtl="0" algn="l">
              <a:spcBef>
                <a:spcPts val="0"/>
              </a:spcBef>
              <a:spcAft>
                <a:spcPts val="0"/>
              </a:spcAft>
              <a:buSzPts val="1300"/>
              <a:buChar char="-"/>
            </a:pPr>
            <a:r>
              <a:rPr lang="nl"/>
              <a:t>Convolve het filter met de afbeelding (slide het filter over de afbeelding, bereken dot producten)</a:t>
            </a:r>
            <a:endParaRPr/>
          </a:p>
        </p:txBody>
      </p:sp>
      <p:sp>
        <p:nvSpPr>
          <p:cNvPr id="364" name="Google Shape;364;p4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365" name="Google Shape;365;p45"/>
          <p:cNvPicPr preferRelativeResize="0"/>
          <p:nvPr/>
        </p:nvPicPr>
        <p:blipFill>
          <a:blip r:embed="rId3">
            <a:alphaModFix/>
          </a:blip>
          <a:stretch>
            <a:fillRect/>
          </a:stretch>
        </p:blipFill>
        <p:spPr>
          <a:xfrm>
            <a:off x="840525" y="2724150"/>
            <a:ext cx="1974600" cy="2406125"/>
          </a:xfrm>
          <a:prstGeom prst="rect">
            <a:avLst/>
          </a:prstGeom>
          <a:noFill/>
          <a:ln>
            <a:noFill/>
          </a:ln>
        </p:spPr>
      </p:pic>
      <p:pic>
        <p:nvPicPr>
          <p:cNvPr id="366" name="Google Shape;366;p45"/>
          <p:cNvPicPr preferRelativeResize="0"/>
          <p:nvPr/>
        </p:nvPicPr>
        <p:blipFill>
          <a:blip r:embed="rId4">
            <a:alphaModFix/>
          </a:blip>
          <a:stretch>
            <a:fillRect/>
          </a:stretch>
        </p:blipFill>
        <p:spPr>
          <a:xfrm>
            <a:off x="3317425" y="3374200"/>
            <a:ext cx="1369950" cy="11060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Convolutional Layer</a:t>
            </a:r>
            <a:endParaRPr/>
          </a:p>
        </p:txBody>
      </p:sp>
      <p:sp>
        <p:nvSpPr>
          <p:cNvPr id="372" name="Google Shape;372;p46"/>
          <p:cNvSpPr txBox="1"/>
          <p:nvPr>
            <p:ph idx="1" type="body"/>
          </p:nvPr>
        </p:nvSpPr>
        <p:spPr>
          <a:xfrm>
            <a:off x="754225" y="1949350"/>
            <a:ext cx="6071700" cy="70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nl"/>
              <a:t>Wordt gebruikt om features in een afbeelding te matchen </a:t>
            </a:r>
            <a:endParaRPr/>
          </a:p>
        </p:txBody>
      </p:sp>
      <p:sp>
        <p:nvSpPr>
          <p:cNvPr id="373" name="Google Shape;373;p46"/>
          <p:cNvSpPr txBox="1"/>
          <p:nvPr/>
        </p:nvSpPr>
        <p:spPr>
          <a:xfrm>
            <a:off x="1110450" y="2981220"/>
            <a:ext cx="693000" cy="48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l">
                <a:latin typeface="Lato"/>
                <a:ea typeface="Lato"/>
                <a:cs typeface="Lato"/>
                <a:sym typeface="Lato"/>
              </a:rPr>
              <a:t>Filter</a:t>
            </a:r>
            <a:endParaRPr>
              <a:latin typeface="Lato"/>
              <a:ea typeface="Lato"/>
              <a:cs typeface="Lato"/>
              <a:sym typeface="Lato"/>
            </a:endParaRPr>
          </a:p>
        </p:txBody>
      </p:sp>
      <p:pic>
        <p:nvPicPr>
          <p:cNvPr id="374" name="Google Shape;374;p46"/>
          <p:cNvPicPr preferRelativeResize="0"/>
          <p:nvPr/>
        </p:nvPicPr>
        <p:blipFill>
          <a:blip r:embed="rId3">
            <a:alphaModFix/>
          </a:blip>
          <a:stretch>
            <a:fillRect/>
          </a:stretch>
        </p:blipFill>
        <p:spPr>
          <a:xfrm>
            <a:off x="2754750" y="2637925"/>
            <a:ext cx="3395800" cy="1897825"/>
          </a:xfrm>
          <a:prstGeom prst="rect">
            <a:avLst/>
          </a:prstGeom>
          <a:noFill/>
          <a:ln>
            <a:noFill/>
          </a:ln>
        </p:spPr>
      </p:pic>
      <p:graphicFrame>
        <p:nvGraphicFramePr>
          <p:cNvPr id="375" name="Google Shape;375;p46"/>
          <p:cNvGraphicFramePr/>
          <p:nvPr/>
        </p:nvGraphicFramePr>
        <p:xfrm>
          <a:off x="882675" y="3462725"/>
          <a:ext cx="3000000" cy="3000000"/>
        </p:xfrm>
        <a:graphic>
          <a:graphicData uri="http://schemas.openxmlformats.org/drawingml/2006/table">
            <a:tbl>
              <a:tblPr>
                <a:noFill/>
                <a:tableStyleId>{AC1714F1-9293-485F-8C24-338D49404681}</a:tableStyleId>
              </a:tblPr>
              <a:tblGrid>
                <a:gridCol w="382850"/>
                <a:gridCol w="382850"/>
                <a:gridCol w="382850"/>
              </a:tblGrid>
              <a:tr h="306725">
                <a:tc>
                  <a:txBody>
                    <a:bodyPr/>
                    <a:lstStyle/>
                    <a:p>
                      <a:pPr indent="0" lvl="0" marL="0" rtl="0" algn="ctr">
                        <a:spcBef>
                          <a:spcPts val="0"/>
                        </a:spcBef>
                        <a:spcAft>
                          <a:spcPts val="0"/>
                        </a:spcAft>
                        <a:buNone/>
                      </a:pPr>
                      <a:r>
                        <a:rPr lang="nl" sz="1000"/>
                        <a:t>2</a:t>
                      </a:r>
                      <a:endParaRPr sz="1000"/>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lang="nl" sz="1000"/>
                        <a:t>1</a:t>
                      </a:r>
                      <a:endParaRPr sz="1000"/>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lang="nl" sz="1000"/>
                        <a:t>0</a:t>
                      </a:r>
                      <a:endParaRPr sz="1000"/>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CCCCCC"/>
                    </a:solidFill>
                  </a:tcPr>
                </a:tc>
              </a:tr>
              <a:tr h="306725">
                <a:tc>
                  <a:txBody>
                    <a:bodyPr/>
                    <a:lstStyle/>
                    <a:p>
                      <a:pPr indent="0" lvl="0" marL="0" rtl="0" algn="ctr">
                        <a:spcBef>
                          <a:spcPts val="0"/>
                        </a:spcBef>
                        <a:spcAft>
                          <a:spcPts val="0"/>
                        </a:spcAft>
                        <a:buNone/>
                      </a:pPr>
                      <a:r>
                        <a:rPr lang="nl" sz="1000"/>
                        <a:t>0</a:t>
                      </a:r>
                      <a:endParaRPr sz="1000"/>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lang="nl" sz="1000"/>
                        <a:t>2</a:t>
                      </a:r>
                      <a:endParaRPr sz="1000"/>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lang="nl" sz="1000"/>
                        <a:t>2</a:t>
                      </a:r>
                      <a:endParaRPr sz="1000"/>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CCCCCC"/>
                    </a:solidFill>
                  </a:tcPr>
                </a:tc>
              </a:tr>
              <a:tr h="306725">
                <a:tc>
                  <a:txBody>
                    <a:bodyPr/>
                    <a:lstStyle/>
                    <a:p>
                      <a:pPr indent="0" lvl="0" marL="0" rtl="0" algn="ctr">
                        <a:spcBef>
                          <a:spcPts val="0"/>
                        </a:spcBef>
                        <a:spcAft>
                          <a:spcPts val="0"/>
                        </a:spcAft>
                        <a:buNone/>
                      </a:pPr>
                      <a:r>
                        <a:rPr lang="nl" sz="1000"/>
                        <a:t>2</a:t>
                      </a:r>
                      <a:endParaRPr sz="1000"/>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lang="nl" sz="1000"/>
                        <a:t>1</a:t>
                      </a:r>
                      <a:endParaRPr sz="1000"/>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lang="nl" sz="1000"/>
                        <a:t>0</a:t>
                      </a:r>
                      <a:endParaRPr sz="1000"/>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CCCCCC"/>
                    </a:solidFill>
                  </a:tcPr>
                </a:tc>
              </a:tr>
            </a:tbl>
          </a:graphicData>
        </a:graphic>
      </p:graphicFrame>
      <p:sp>
        <p:nvSpPr>
          <p:cNvPr id="376" name="Google Shape;376;p4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Convolutional Layer</a:t>
            </a:r>
            <a:endParaRPr/>
          </a:p>
        </p:txBody>
      </p:sp>
      <p:sp>
        <p:nvSpPr>
          <p:cNvPr id="382" name="Google Shape;382;p4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383" name="Google Shape;383;p47"/>
          <p:cNvPicPr preferRelativeResize="0"/>
          <p:nvPr/>
        </p:nvPicPr>
        <p:blipFill rotWithShape="1">
          <a:blip r:embed="rId3">
            <a:alphaModFix/>
          </a:blip>
          <a:srcRect b="0" l="3006" r="0" t="0"/>
          <a:stretch/>
        </p:blipFill>
        <p:spPr>
          <a:xfrm>
            <a:off x="1019925" y="2495550"/>
            <a:ext cx="3371732" cy="2547175"/>
          </a:xfrm>
          <a:prstGeom prst="rect">
            <a:avLst/>
          </a:prstGeom>
          <a:noFill/>
          <a:ln>
            <a:noFill/>
          </a:ln>
        </p:spPr>
      </p:pic>
      <p:sp>
        <p:nvSpPr>
          <p:cNvPr id="384" name="Google Shape;384;p47"/>
          <p:cNvSpPr txBox="1"/>
          <p:nvPr/>
        </p:nvSpPr>
        <p:spPr>
          <a:xfrm>
            <a:off x="2927800" y="3605700"/>
            <a:ext cx="27258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a:latin typeface="Lato"/>
                <a:ea typeface="Lato"/>
                <a:cs typeface="Lato"/>
                <a:sym typeface="Lato"/>
              </a:rPr>
              <a:t>Geeft 1 getal: dot product tussen het filter en een 5x5x3 deel van de input afbeelding (5x5x3 = 75=dimensionaal dot product)</a:t>
            </a:r>
            <a:endParaRPr>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Padding</a:t>
            </a:r>
            <a:endParaRPr/>
          </a:p>
        </p:txBody>
      </p:sp>
      <p:sp>
        <p:nvSpPr>
          <p:cNvPr id="390" name="Google Shape;390;p48"/>
          <p:cNvSpPr txBox="1"/>
          <p:nvPr>
            <p:ph idx="1" type="body"/>
          </p:nvPr>
        </p:nvSpPr>
        <p:spPr>
          <a:xfrm>
            <a:off x="729450" y="2078875"/>
            <a:ext cx="3842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nl"/>
              <a:t>Zorgt dat ook de edges van de input worden meegenomen </a:t>
            </a:r>
            <a:endParaRPr/>
          </a:p>
        </p:txBody>
      </p:sp>
      <p:pic>
        <p:nvPicPr>
          <p:cNvPr id="391" name="Google Shape;391;p48"/>
          <p:cNvPicPr preferRelativeResize="0"/>
          <p:nvPr/>
        </p:nvPicPr>
        <p:blipFill>
          <a:blip r:embed="rId3">
            <a:alphaModFix/>
          </a:blip>
          <a:stretch>
            <a:fillRect/>
          </a:stretch>
        </p:blipFill>
        <p:spPr>
          <a:xfrm>
            <a:off x="5185925" y="1578250"/>
            <a:ext cx="3018527" cy="3431200"/>
          </a:xfrm>
          <a:prstGeom prst="rect">
            <a:avLst/>
          </a:prstGeom>
          <a:noFill/>
          <a:ln>
            <a:noFill/>
          </a:ln>
        </p:spPr>
      </p:pic>
      <p:sp>
        <p:nvSpPr>
          <p:cNvPr id="392" name="Google Shape;392;p4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Stride</a:t>
            </a:r>
            <a:endParaRPr/>
          </a:p>
        </p:txBody>
      </p:sp>
      <p:sp>
        <p:nvSpPr>
          <p:cNvPr id="398" name="Google Shape;398;p49"/>
          <p:cNvSpPr txBox="1"/>
          <p:nvPr>
            <p:ph idx="1" type="body"/>
          </p:nvPr>
        </p:nvSpPr>
        <p:spPr>
          <a:xfrm>
            <a:off x="729450" y="2078875"/>
            <a:ext cx="3842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nl"/>
              <a:t>Verkleint de output size</a:t>
            </a:r>
            <a:endParaRPr/>
          </a:p>
        </p:txBody>
      </p:sp>
      <p:pic>
        <p:nvPicPr>
          <p:cNvPr id="399" name="Google Shape;399;p49"/>
          <p:cNvPicPr preferRelativeResize="0"/>
          <p:nvPr/>
        </p:nvPicPr>
        <p:blipFill rotWithShape="1">
          <a:blip r:embed="rId3">
            <a:alphaModFix/>
          </a:blip>
          <a:srcRect b="0" l="6911" r="6911" t="0"/>
          <a:stretch/>
        </p:blipFill>
        <p:spPr>
          <a:xfrm>
            <a:off x="5185925" y="1578250"/>
            <a:ext cx="3018527" cy="3431200"/>
          </a:xfrm>
          <a:prstGeom prst="rect">
            <a:avLst/>
          </a:prstGeom>
          <a:noFill/>
          <a:ln>
            <a:noFill/>
          </a:ln>
        </p:spPr>
      </p:pic>
      <p:sp>
        <p:nvSpPr>
          <p:cNvPr id="400" name="Google Shape;400;p4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Pooling Layer</a:t>
            </a:r>
            <a:endParaRPr/>
          </a:p>
        </p:txBody>
      </p:sp>
      <p:sp>
        <p:nvSpPr>
          <p:cNvPr id="406" name="Google Shape;406;p50"/>
          <p:cNvSpPr txBox="1"/>
          <p:nvPr>
            <p:ph idx="1" type="body"/>
          </p:nvPr>
        </p:nvSpPr>
        <p:spPr>
          <a:xfrm>
            <a:off x="729450" y="2078875"/>
            <a:ext cx="66981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nl"/>
              <a:t>Verkleint de representaties</a:t>
            </a:r>
            <a:endParaRPr/>
          </a:p>
          <a:p>
            <a:pPr indent="-311150" lvl="0" marL="457200" rtl="0" algn="l">
              <a:spcBef>
                <a:spcPts val="0"/>
              </a:spcBef>
              <a:spcAft>
                <a:spcPts val="0"/>
              </a:spcAft>
              <a:buSzPts val="1300"/>
              <a:buChar char="-"/>
            </a:pPr>
            <a:r>
              <a:rPr lang="nl"/>
              <a:t>Behoudt de belangrijkste informatie</a:t>
            </a:r>
            <a:endParaRPr/>
          </a:p>
        </p:txBody>
      </p:sp>
      <p:sp>
        <p:nvSpPr>
          <p:cNvPr id="407" name="Google Shape;407;p5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408" name="Google Shape;408;p50"/>
          <p:cNvPicPr preferRelativeResize="0"/>
          <p:nvPr/>
        </p:nvPicPr>
        <p:blipFill>
          <a:blip r:embed="rId3">
            <a:alphaModFix/>
          </a:blip>
          <a:stretch>
            <a:fillRect/>
          </a:stretch>
        </p:blipFill>
        <p:spPr>
          <a:xfrm>
            <a:off x="825324" y="2889199"/>
            <a:ext cx="2629825" cy="2066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Max Pooling</a:t>
            </a:r>
            <a:endParaRPr/>
          </a:p>
        </p:txBody>
      </p:sp>
      <p:sp>
        <p:nvSpPr>
          <p:cNvPr id="414" name="Google Shape;414;p51"/>
          <p:cNvSpPr txBox="1"/>
          <p:nvPr>
            <p:ph idx="1" type="body"/>
          </p:nvPr>
        </p:nvSpPr>
        <p:spPr>
          <a:xfrm>
            <a:off x="729450" y="2078875"/>
            <a:ext cx="66981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Neem het hoogste getal</a:t>
            </a:r>
            <a:endParaRPr/>
          </a:p>
          <a:p>
            <a:pPr indent="0" lvl="0" marL="0" rtl="0" algn="l">
              <a:spcBef>
                <a:spcPts val="1600"/>
              </a:spcBef>
              <a:spcAft>
                <a:spcPts val="1600"/>
              </a:spcAft>
              <a:buNone/>
            </a:pPr>
            <a:r>
              <a:rPr lang="nl"/>
              <a:t>Bijvoorbeeld: 2x2 max pooling filter</a:t>
            </a:r>
            <a:endParaRPr/>
          </a:p>
        </p:txBody>
      </p:sp>
      <p:sp>
        <p:nvSpPr>
          <p:cNvPr id="415" name="Google Shape;415;p5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graphicFrame>
        <p:nvGraphicFramePr>
          <p:cNvPr id="416" name="Google Shape;416;p51"/>
          <p:cNvGraphicFramePr/>
          <p:nvPr/>
        </p:nvGraphicFramePr>
        <p:xfrm>
          <a:off x="812100" y="2997150"/>
          <a:ext cx="3000000" cy="3000000"/>
        </p:xfrm>
        <a:graphic>
          <a:graphicData uri="http://schemas.openxmlformats.org/drawingml/2006/table">
            <a:tbl>
              <a:tblPr>
                <a:noFill/>
                <a:tableStyleId>{AC1714F1-9293-485F-8C24-338D49404681}</a:tableStyleId>
              </a:tblPr>
              <a:tblGrid>
                <a:gridCol w="402400"/>
                <a:gridCol w="402400"/>
                <a:gridCol w="402400"/>
                <a:gridCol w="402400"/>
              </a:tblGrid>
              <a:tr h="371450">
                <a:tc>
                  <a:txBody>
                    <a:bodyPr/>
                    <a:lstStyle/>
                    <a:p>
                      <a:pPr indent="0" lvl="0" marL="0" rtl="0" algn="ctr">
                        <a:spcBef>
                          <a:spcPts val="0"/>
                        </a:spcBef>
                        <a:spcAft>
                          <a:spcPts val="0"/>
                        </a:spcAft>
                        <a:buNone/>
                      </a:pPr>
                      <a:r>
                        <a:rPr b="1" lang="nl"/>
                        <a:t>1</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nl"/>
                        <a:t>1</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nl"/>
                        <a:t>2</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nl"/>
                        <a:t>4</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1450">
                <a:tc>
                  <a:txBody>
                    <a:bodyPr/>
                    <a:lstStyle/>
                    <a:p>
                      <a:pPr indent="0" lvl="0" marL="0" rtl="0" algn="ctr">
                        <a:spcBef>
                          <a:spcPts val="0"/>
                        </a:spcBef>
                        <a:spcAft>
                          <a:spcPts val="0"/>
                        </a:spcAft>
                        <a:buNone/>
                      </a:pPr>
                      <a:r>
                        <a:rPr b="1" lang="nl"/>
                        <a:t>5</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nl"/>
                        <a:t>6</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nl"/>
                        <a:t>7</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nl"/>
                        <a:t>8</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1450">
                <a:tc>
                  <a:txBody>
                    <a:bodyPr/>
                    <a:lstStyle/>
                    <a:p>
                      <a:pPr indent="0" lvl="0" marL="0" rtl="0" algn="ctr">
                        <a:spcBef>
                          <a:spcPts val="0"/>
                        </a:spcBef>
                        <a:spcAft>
                          <a:spcPts val="0"/>
                        </a:spcAft>
                        <a:buNone/>
                      </a:pPr>
                      <a:r>
                        <a:rPr b="1" lang="nl"/>
                        <a:t>3</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nl"/>
                        <a:t>2</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nl"/>
                        <a:t>1</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nl"/>
                        <a:t>0</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1450">
                <a:tc>
                  <a:txBody>
                    <a:bodyPr/>
                    <a:lstStyle/>
                    <a:p>
                      <a:pPr indent="0" lvl="0" marL="0" rtl="0" algn="ctr">
                        <a:spcBef>
                          <a:spcPts val="0"/>
                        </a:spcBef>
                        <a:spcAft>
                          <a:spcPts val="0"/>
                        </a:spcAft>
                        <a:buNone/>
                      </a:pPr>
                      <a:r>
                        <a:rPr b="1" lang="nl"/>
                        <a:t>1</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nl"/>
                        <a:t>2</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nl"/>
                        <a:t>3</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nl"/>
                        <a:t>4</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cxnSp>
        <p:nvCxnSpPr>
          <p:cNvPr id="417" name="Google Shape;417;p51"/>
          <p:cNvCxnSpPr/>
          <p:nvPr/>
        </p:nvCxnSpPr>
        <p:spPr>
          <a:xfrm>
            <a:off x="2674025" y="3781950"/>
            <a:ext cx="537900" cy="0"/>
          </a:xfrm>
          <a:prstGeom prst="straightConnector1">
            <a:avLst/>
          </a:prstGeom>
          <a:noFill/>
          <a:ln cap="flat" cmpd="sng" w="9525">
            <a:solidFill>
              <a:schemeClr val="dk2"/>
            </a:solidFill>
            <a:prstDash val="solid"/>
            <a:round/>
            <a:headEnd len="med" w="med" type="none"/>
            <a:tailEnd len="med" w="med" type="triangle"/>
          </a:ln>
        </p:spPr>
      </p:cxnSp>
      <p:graphicFrame>
        <p:nvGraphicFramePr>
          <p:cNvPr id="418" name="Google Shape;418;p51"/>
          <p:cNvGraphicFramePr/>
          <p:nvPr/>
        </p:nvGraphicFramePr>
        <p:xfrm>
          <a:off x="3464250" y="3193350"/>
          <a:ext cx="3000000" cy="3000000"/>
        </p:xfrm>
        <a:graphic>
          <a:graphicData uri="http://schemas.openxmlformats.org/drawingml/2006/table">
            <a:tbl>
              <a:tblPr>
                <a:noFill/>
                <a:tableStyleId>{AC1714F1-9293-485F-8C24-338D49404681}</a:tableStyleId>
              </a:tblPr>
              <a:tblGrid>
                <a:gridCol w="402400"/>
                <a:gridCol w="402400"/>
                <a:gridCol w="402400"/>
              </a:tblGrid>
              <a:tr h="371450">
                <a:tc>
                  <a:txBody>
                    <a:bodyPr/>
                    <a:lstStyle/>
                    <a:p>
                      <a:pPr indent="0" lvl="0" marL="0" rtl="0" algn="ctr">
                        <a:spcBef>
                          <a:spcPts val="0"/>
                        </a:spcBef>
                        <a:spcAft>
                          <a:spcPts val="0"/>
                        </a:spcAft>
                        <a:buNone/>
                      </a:pPr>
                      <a:r>
                        <a:rPr b="1" lang="nl"/>
                        <a:t>6</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nl"/>
                        <a:t>7</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nl"/>
                        <a:t>8</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1450">
                <a:tc>
                  <a:txBody>
                    <a:bodyPr/>
                    <a:lstStyle/>
                    <a:p>
                      <a:pPr indent="0" lvl="0" marL="0" rtl="0" algn="ctr">
                        <a:spcBef>
                          <a:spcPts val="0"/>
                        </a:spcBef>
                        <a:spcAft>
                          <a:spcPts val="0"/>
                        </a:spcAft>
                        <a:buNone/>
                      </a:pPr>
                      <a:r>
                        <a:rPr b="1" lang="nl"/>
                        <a:t>6</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nl"/>
                        <a:t>7</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nl"/>
                        <a:t>8</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1450">
                <a:tc>
                  <a:txBody>
                    <a:bodyPr/>
                    <a:lstStyle/>
                    <a:p>
                      <a:pPr indent="0" lvl="0" marL="0" rtl="0" algn="ctr">
                        <a:spcBef>
                          <a:spcPts val="0"/>
                        </a:spcBef>
                        <a:spcAft>
                          <a:spcPts val="0"/>
                        </a:spcAft>
                        <a:buNone/>
                      </a:pPr>
                      <a:r>
                        <a:rPr b="1" lang="nl"/>
                        <a:t>3</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nl"/>
                        <a:t>3</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nl"/>
                        <a:t>4</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Inhoudsopgave</a:t>
            </a:r>
            <a:endParaRPr/>
          </a:p>
        </p:txBody>
      </p:sp>
      <p:sp>
        <p:nvSpPr>
          <p:cNvPr id="109" name="Google Shape;109;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
        <p:nvSpPr>
          <p:cNvPr id="110" name="Google Shape;110;p16"/>
          <p:cNvSpPr txBox="1"/>
          <p:nvPr>
            <p:ph idx="1" type="body"/>
          </p:nvPr>
        </p:nvSpPr>
        <p:spPr>
          <a:xfrm>
            <a:off x="729450" y="2002675"/>
            <a:ext cx="7688700" cy="300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nl"/>
              <a:t>Introductie</a:t>
            </a:r>
            <a:br>
              <a:rPr lang="nl"/>
            </a:br>
            <a:endParaRPr/>
          </a:p>
          <a:p>
            <a:pPr indent="-311150" lvl="0" marL="457200" rtl="0" algn="l">
              <a:spcBef>
                <a:spcPts val="0"/>
              </a:spcBef>
              <a:spcAft>
                <a:spcPts val="0"/>
              </a:spcAft>
              <a:buSzPts val="1300"/>
              <a:buAutoNum type="arabicPeriod"/>
            </a:pPr>
            <a:r>
              <a:rPr lang="nl"/>
              <a:t>Deel I</a:t>
            </a:r>
            <a:endParaRPr/>
          </a:p>
          <a:p>
            <a:pPr indent="-298450" lvl="1" marL="914400" rtl="0" algn="l">
              <a:spcBef>
                <a:spcPts val="0"/>
              </a:spcBef>
              <a:spcAft>
                <a:spcPts val="0"/>
              </a:spcAft>
              <a:buSzPts val="1100"/>
              <a:buChar char="-"/>
            </a:pPr>
            <a:r>
              <a:rPr lang="nl"/>
              <a:t>Image Filtering</a:t>
            </a:r>
            <a:endParaRPr/>
          </a:p>
          <a:p>
            <a:pPr indent="-298450" lvl="1" marL="914400" rtl="0" algn="l">
              <a:spcBef>
                <a:spcPts val="0"/>
              </a:spcBef>
              <a:spcAft>
                <a:spcPts val="0"/>
              </a:spcAft>
              <a:buSzPts val="1100"/>
              <a:buChar char="-"/>
            </a:pPr>
            <a:r>
              <a:rPr lang="nl"/>
              <a:t>Network Layers</a:t>
            </a:r>
            <a:endParaRPr/>
          </a:p>
          <a:p>
            <a:pPr indent="-298450" lvl="1" marL="914400" rtl="0" algn="l">
              <a:spcBef>
                <a:spcPts val="0"/>
              </a:spcBef>
              <a:spcAft>
                <a:spcPts val="0"/>
              </a:spcAft>
              <a:buSzPts val="1100"/>
              <a:buChar char="-"/>
            </a:pPr>
            <a:r>
              <a:rPr lang="nl"/>
              <a:t>Convolutional Neural Networks</a:t>
            </a:r>
            <a:endParaRPr/>
          </a:p>
          <a:p>
            <a:pPr indent="-298450" lvl="1" marL="914400" rtl="0" algn="l">
              <a:spcBef>
                <a:spcPts val="0"/>
              </a:spcBef>
              <a:spcAft>
                <a:spcPts val="0"/>
              </a:spcAft>
              <a:buSzPts val="1100"/>
              <a:buChar char="-"/>
            </a:pPr>
            <a:r>
              <a:rPr lang="nl"/>
              <a:t>Data</a:t>
            </a:r>
            <a:r>
              <a:rPr lang="nl"/>
              <a:t> </a:t>
            </a:r>
            <a:r>
              <a:rPr lang="nl"/>
              <a:t>tekort</a:t>
            </a:r>
            <a:endParaRPr/>
          </a:p>
          <a:p>
            <a:pPr indent="-298450" lvl="1" marL="914400" rtl="0" algn="l">
              <a:spcBef>
                <a:spcPts val="0"/>
              </a:spcBef>
              <a:spcAft>
                <a:spcPts val="0"/>
              </a:spcAft>
              <a:buSzPts val="1100"/>
              <a:buChar char="-"/>
            </a:pPr>
            <a:r>
              <a:rPr lang="nl"/>
              <a:t>Assignment 1</a:t>
            </a:r>
            <a:br>
              <a:rPr lang="nl"/>
            </a:br>
            <a:endParaRPr/>
          </a:p>
          <a:p>
            <a:pPr indent="-311150" lvl="0" marL="457200" rtl="0" algn="l">
              <a:spcBef>
                <a:spcPts val="0"/>
              </a:spcBef>
              <a:spcAft>
                <a:spcPts val="0"/>
              </a:spcAft>
              <a:buSzPts val="1300"/>
              <a:buAutoNum type="arabicPeriod"/>
            </a:pPr>
            <a:r>
              <a:rPr lang="nl"/>
              <a:t>Deel II</a:t>
            </a:r>
            <a:endParaRPr/>
          </a:p>
          <a:p>
            <a:pPr indent="-298450" lvl="0" marL="914400" rtl="0" algn="l">
              <a:spcBef>
                <a:spcPts val="0"/>
              </a:spcBef>
              <a:spcAft>
                <a:spcPts val="0"/>
              </a:spcAft>
              <a:buSzPts val="1100"/>
              <a:buChar char="-"/>
            </a:pPr>
            <a:r>
              <a:rPr lang="nl" sz="1100"/>
              <a:t>Introduction to Generative Models</a:t>
            </a:r>
            <a:endParaRPr sz="1100"/>
          </a:p>
          <a:p>
            <a:pPr indent="-298450" lvl="0" marL="914400" rtl="0" algn="l">
              <a:spcBef>
                <a:spcPts val="0"/>
              </a:spcBef>
              <a:spcAft>
                <a:spcPts val="0"/>
              </a:spcAft>
              <a:buSzPts val="1100"/>
              <a:buChar char="-"/>
            </a:pPr>
            <a:r>
              <a:rPr lang="nl" sz="1100"/>
              <a:t>Variational Autoencoders</a:t>
            </a:r>
            <a:endParaRPr sz="1100"/>
          </a:p>
          <a:p>
            <a:pPr indent="-298450" lvl="0" marL="914400" rtl="0" algn="l">
              <a:spcBef>
                <a:spcPts val="0"/>
              </a:spcBef>
              <a:spcAft>
                <a:spcPts val="0"/>
              </a:spcAft>
              <a:buSzPts val="1100"/>
              <a:buChar char="-"/>
            </a:pPr>
            <a:r>
              <a:rPr lang="nl" sz="1100"/>
              <a:t>Generative Adversarial Networks</a:t>
            </a:r>
            <a:endParaRPr sz="1100"/>
          </a:p>
          <a:p>
            <a:pPr indent="-298450" lvl="0" marL="914400" rtl="0" algn="l">
              <a:spcBef>
                <a:spcPts val="0"/>
              </a:spcBef>
              <a:spcAft>
                <a:spcPts val="0"/>
              </a:spcAft>
              <a:buSzPts val="1100"/>
              <a:buChar char="-"/>
            </a:pPr>
            <a:r>
              <a:rPr lang="nl" sz="1100"/>
              <a:t>Assignment 2</a:t>
            </a:r>
            <a:endParaRPr sz="11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Max Pooling</a:t>
            </a:r>
            <a:endParaRPr/>
          </a:p>
        </p:txBody>
      </p:sp>
      <p:sp>
        <p:nvSpPr>
          <p:cNvPr id="424" name="Google Shape;424;p52"/>
          <p:cNvSpPr txBox="1"/>
          <p:nvPr>
            <p:ph idx="1" type="body"/>
          </p:nvPr>
        </p:nvSpPr>
        <p:spPr>
          <a:xfrm>
            <a:off x="729450" y="2078875"/>
            <a:ext cx="66981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Neem het hoogste getal</a:t>
            </a:r>
            <a:endParaRPr/>
          </a:p>
          <a:p>
            <a:pPr indent="0" lvl="0" marL="0" rtl="0" algn="l">
              <a:spcBef>
                <a:spcPts val="1600"/>
              </a:spcBef>
              <a:spcAft>
                <a:spcPts val="1600"/>
              </a:spcAft>
              <a:buNone/>
            </a:pPr>
            <a:r>
              <a:rPr lang="nl"/>
              <a:t>Bijvoorbeeld: 2x2 max pooling filter met stride 2</a:t>
            </a:r>
            <a:endParaRPr/>
          </a:p>
        </p:txBody>
      </p:sp>
      <p:sp>
        <p:nvSpPr>
          <p:cNvPr id="425" name="Google Shape;425;p5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graphicFrame>
        <p:nvGraphicFramePr>
          <p:cNvPr id="426" name="Google Shape;426;p52"/>
          <p:cNvGraphicFramePr/>
          <p:nvPr/>
        </p:nvGraphicFramePr>
        <p:xfrm>
          <a:off x="812100" y="2997150"/>
          <a:ext cx="3000000" cy="3000000"/>
        </p:xfrm>
        <a:graphic>
          <a:graphicData uri="http://schemas.openxmlformats.org/drawingml/2006/table">
            <a:tbl>
              <a:tblPr>
                <a:noFill/>
                <a:tableStyleId>{AC1714F1-9293-485F-8C24-338D49404681}</a:tableStyleId>
              </a:tblPr>
              <a:tblGrid>
                <a:gridCol w="402400"/>
                <a:gridCol w="402400"/>
                <a:gridCol w="402400"/>
                <a:gridCol w="402400"/>
              </a:tblGrid>
              <a:tr h="371450">
                <a:tc>
                  <a:txBody>
                    <a:bodyPr/>
                    <a:lstStyle/>
                    <a:p>
                      <a:pPr indent="0" lvl="0" marL="0" rtl="0" algn="ctr">
                        <a:spcBef>
                          <a:spcPts val="0"/>
                        </a:spcBef>
                        <a:spcAft>
                          <a:spcPts val="0"/>
                        </a:spcAft>
                        <a:buNone/>
                      </a:pPr>
                      <a:r>
                        <a:rPr b="1" lang="nl"/>
                        <a:t>1</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nl"/>
                        <a:t>1</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nl"/>
                        <a:t>2</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nl"/>
                        <a:t>4</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r>
              <a:tr h="371450">
                <a:tc>
                  <a:txBody>
                    <a:bodyPr/>
                    <a:lstStyle/>
                    <a:p>
                      <a:pPr indent="0" lvl="0" marL="0" rtl="0" algn="ctr">
                        <a:spcBef>
                          <a:spcPts val="0"/>
                        </a:spcBef>
                        <a:spcAft>
                          <a:spcPts val="0"/>
                        </a:spcAft>
                        <a:buNone/>
                      </a:pPr>
                      <a:r>
                        <a:rPr b="1" lang="nl"/>
                        <a:t>5</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nl"/>
                        <a:t>6</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nl"/>
                        <a:t>7</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nl"/>
                        <a:t>8</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r>
              <a:tr h="371450">
                <a:tc>
                  <a:txBody>
                    <a:bodyPr/>
                    <a:lstStyle/>
                    <a:p>
                      <a:pPr indent="0" lvl="0" marL="0" rtl="0" algn="ctr">
                        <a:spcBef>
                          <a:spcPts val="0"/>
                        </a:spcBef>
                        <a:spcAft>
                          <a:spcPts val="0"/>
                        </a:spcAft>
                        <a:buNone/>
                      </a:pPr>
                      <a:r>
                        <a:rPr b="1" lang="nl"/>
                        <a:t>3</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b="1" lang="nl"/>
                        <a:t>2</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b="1" lang="nl"/>
                        <a:t>1</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nl"/>
                        <a:t>0</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371450">
                <a:tc>
                  <a:txBody>
                    <a:bodyPr/>
                    <a:lstStyle/>
                    <a:p>
                      <a:pPr indent="0" lvl="0" marL="0" rtl="0" algn="ctr">
                        <a:spcBef>
                          <a:spcPts val="0"/>
                        </a:spcBef>
                        <a:spcAft>
                          <a:spcPts val="0"/>
                        </a:spcAft>
                        <a:buNone/>
                      </a:pPr>
                      <a:r>
                        <a:rPr b="1" lang="nl"/>
                        <a:t>1</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b="1" lang="nl"/>
                        <a:t>2</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b="1" lang="nl"/>
                        <a:t>3</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nl"/>
                        <a:t>4</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bl>
          </a:graphicData>
        </a:graphic>
      </p:graphicFrame>
      <p:cxnSp>
        <p:nvCxnSpPr>
          <p:cNvPr id="427" name="Google Shape;427;p52"/>
          <p:cNvCxnSpPr/>
          <p:nvPr/>
        </p:nvCxnSpPr>
        <p:spPr>
          <a:xfrm>
            <a:off x="2674025" y="3781950"/>
            <a:ext cx="537900" cy="0"/>
          </a:xfrm>
          <a:prstGeom prst="straightConnector1">
            <a:avLst/>
          </a:prstGeom>
          <a:noFill/>
          <a:ln cap="flat" cmpd="sng" w="9525">
            <a:solidFill>
              <a:schemeClr val="dk2"/>
            </a:solidFill>
            <a:prstDash val="solid"/>
            <a:round/>
            <a:headEnd len="med" w="med" type="none"/>
            <a:tailEnd len="med" w="med" type="triangle"/>
          </a:ln>
        </p:spPr>
      </p:cxnSp>
      <p:graphicFrame>
        <p:nvGraphicFramePr>
          <p:cNvPr id="428" name="Google Shape;428;p52"/>
          <p:cNvGraphicFramePr/>
          <p:nvPr/>
        </p:nvGraphicFramePr>
        <p:xfrm>
          <a:off x="3464250" y="3389550"/>
          <a:ext cx="3000000" cy="3000000"/>
        </p:xfrm>
        <a:graphic>
          <a:graphicData uri="http://schemas.openxmlformats.org/drawingml/2006/table">
            <a:tbl>
              <a:tblPr>
                <a:noFill/>
                <a:tableStyleId>{AC1714F1-9293-485F-8C24-338D49404681}</a:tableStyleId>
              </a:tblPr>
              <a:tblGrid>
                <a:gridCol w="402400"/>
                <a:gridCol w="402400"/>
              </a:tblGrid>
              <a:tr h="371450">
                <a:tc>
                  <a:txBody>
                    <a:bodyPr/>
                    <a:lstStyle/>
                    <a:p>
                      <a:pPr indent="0" lvl="0" marL="0" rtl="0" algn="ctr">
                        <a:spcBef>
                          <a:spcPts val="0"/>
                        </a:spcBef>
                        <a:spcAft>
                          <a:spcPts val="0"/>
                        </a:spcAft>
                        <a:buNone/>
                      </a:pPr>
                      <a:r>
                        <a:rPr b="1" lang="nl"/>
                        <a:t>6</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nl"/>
                        <a:t>8</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r>
              <a:tr h="371450">
                <a:tc>
                  <a:txBody>
                    <a:bodyPr/>
                    <a:lstStyle/>
                    <a:p>
                      <a:pPr indent="0" lvl="0" marL="0" rtl="0" algn="ctr">
                        <a:spcBef>
                          <a:spcPts val="0"/>
                        </a:spcBef>
                        <a:spcAft>
                          <a:spcPts val="0"/>
                        </a:spcAft>
                        <a:buNone/>
                      </a:pPr>
                      <a:r>
                        <a:rPr b="1" lang="nl"/>
                        <a:t>3</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b="1" lang="nl"/>
                        <a:t>4</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Average </a:t>
            </a:r>
            <a:r>
              <a:rPr lang="nl"/>
              <a:t>Pooling</a:t>
            </a:r>
            <a:endParaRPr/>
          </a:p>
        </p:txBody>
      </p:sp>
      <p:sp>
        <p:nvSpPr>
          <p:cNvPr id="434" name="Google Shape;434;p53"/>
          <p:cNvSpPr txBox="1"/>
          <p:nvPr>
            <p:ph idx="1" type="body"/>
          </p:nvPr>
        </p:nvSpPr>
        <p:spPr>
          <a:xfrm>
            <a:off x="729450" y="2078875"/>
            <a:ext cx="66981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Neem het gemiddelde getal</a:t>
            </a:r>
            <a:endParaRPr/>
          </a:p>
          <a:p>
            <a:pPr indent="0" lvl="0" marL="0" rtl="0" algn="l">
              <a:spcBef>
                <a:spcPts val="1600"/>
              </a:spcBef>
              <a:spcAft>
                <a:spcPts val="1600"/>
              </a:spcAft>
              <a:buNone/>
            </a:pPr>
            <a:r>
              <a:rPr lang="nl"/>
              <a:t>Bijvoorbeeld: 2x2 avg pooling filter met stride 2</a:t>
            </a:r>
            <a:endParaRPr/>
          </a:p>
        </p:txBody>
      </p:sp>
      <p:sp>
        <p:nvSpPr>
          <p:cNvPr id="435" name="Google Shape;435;p5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graphicFrame>
        <p:nvGraphicFramePr>
          <p:cNvPr id="436" name="Google Shape;436;p53"/>
          <p:cNvGraphicFramePr/>
          <p:nvPr/>
        </p:nvGraphicFramePr>
        <p:xfrm>
          <a:off x="812100" y="2997150"/>
          <a:ext cx="3000000" cy="3000000"/>
        </p:xfrm>
        <a:graphic>
          <a:graphicData uri="http://schemas.openxmlformats.org/drawingml/2006/table">
            <a:tbl>
              <a:tblPr>
                <a:noFill/>
                <a:tableStyleId>{AC1714F1-9293-485F-8C24-338D49404681}</a:tableStyleId>
              </a:tblPr>
              <a:tblGrid>
                <a:gridCol w="402400"/>
                <a:gridCol w="402400"/>
                <a:gridCol w="402400"/>
                <a:gridCol w="402400"/>
              </a:tblGrid>
              <a:tr h="371450">
                <a:tc>
                  <a:txBody>
                    <a:bodyPr/>
                    <a:lstStyle/>
                    <a:p>
                      <a:pPr indent="0" lvl="0" marL="0" rtl="0" algn="ctr">
                        <a:spcBef>
                          <a:spcPts val="0"/>
                        </a:spcBef>
                        <a:spcAft>
                          <a:spcPts val="0"/>
                        </a:spcAft>
                        <a:buNone/>
                      </a:pPr>
                      <a:r>
                        <a:rPr b="1" lang="nl"/>
                        <a:t>1</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nl"/>
                        <a:t>1</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nl"/>
                        <a:t>2</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nl"/>
                        <a:t>4</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r>
              <a:tr h="371450">
                <a:tc>
                  <a:txBody>
                    <a:bodyPr/>
                    <a:lstStyle/>
                    <a:p>
                      <a:pPr indent="0" lvl="0" marL="0" rtl="0" algn="ctr">
                        <a:spcBef>
                          <a:spcPts val="0"/>
                        </a:spcBef>
                        <a:spcAft>
                          <a:spcPts val="0"/>
                        </a:spcAft>
                        <a:buNone/>
                      </a:pPr>
                      <a:r>
                        <a:rPr b="1" lang="nl"/>
                        <a:t>5</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nl"/>
                        <a:t>6</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nl"/>
                        <a:t>7</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nl"/>
                        <a:t>8</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r>
              <a:tr h="371450">
                <a:tc>
                  <a:txBody>
                    <a:bodyPr/>
                    <a:lstStyle/>
                    <a:p>
                      <a:pPr indent="0" lvl="0" marL="0" rtl="0" algn="ctr">
                        <a:spcBef>
                          <a:spcPts val="0"/>
                        </a:spcBef>
                        <a:spcAft>
                          <a:spcPts val="0"/>
                        </a:spcAft>
                        <a:buNone/>
                      </a:pPr>
                      <a:r>
                        <a:rPr b="1" lang="nl"/>
                        <a:t>3</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b="1" lang="nl"/>
                        <a:t>2</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b="1" lang="nl"/>
                        <a:t>1</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nl"/>
                        <a:t>0</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371450">
                <a:tc>
                  <a:txBody>
                    <a:bodyPr/>
                    <a:lstStyle/>
                    <a:p>
                      <a:pPr indent="0" lvl="0" marL="0" rtl="0" algn="ctr">
                        <a:spcBef>
                          <a:spcPts val="0"/>
                        </a:spcBef>
                        <a:spcAft>
                          <a:spcPts val="0"/>
                        </a:spcAft>
                        <a:buNone/>
                      </a:pPr>
                      <a:r>
                        <a:rPr b="1" lang="nl"/>
                        <a:t>1</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b="1" lang="nl"/>
                        <a:t>2</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b="1" lang="nl"/>
                        <a:t>3</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nl"/>
                        <a:t>4</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bl>
          </a:graphicData>
        </a:graphic>
      </p:graphicFrame>
      <p:cxnSp>
        <p:nvCxnSpPr>
          <p:cNvPr id="437" name="Google Shape;437;p53"/>
          <p:cNvCxnSpPr/>
          <p:nvPr/>
        </p:nvCxnSpPr>
        <p:spPr>
          <a:xfrm>
            <a:off x="2674025" y="3781950"/>
            <a:ext cx="537900" cy="0"/>
          </a:xfrm>
          <a:prstGeom prst="straightConnector1">
            <a:avLst/>
          </a:prstGeom>
          <a:noFill/>
          <a:ln cap="flat" cmpd="sng" w="9525">
            <a:solidFill>
              <a:schemeClr val="dk2"/>
            </a:solidFill>
            <a:prstDash val="solid"/>
            <a:round/>
            <a:headEnd len="med" w="med" type="none"/>
            <a:tailEnd len="med" w="med" type="triangle"/>
          </a:ln>
        </p:spPr>
      </p:cxnSp>
      <p:graphicFrame>
        <p:nvGraphicFramePr>
          <p:cNvPr id="438" name="Google Shape;438;p53"/>
          <p:cNvGraphicFramePr/>
          <p:nvPr/>
        </p:nvGraphicFramePr>
        <p:xfrm>
          <a:off x="3635150" y="3093013"/>
          <a:ext cx="3000000" cy="3000000"/>
        </p:xfrm>
        <a:graphic>
          <a:graphicData uri="http://schemas.openxmlformats.org/drawingml/2006/table">
            <a:tbl>
              <a:tblPr>
                <a:noFill/>
                <a:tableStyleId>{AC1714F1-9293-485F-8C24-338D49404681}</a:tableStyleId>
              </a:tblPr>
              <a:tblGrid>
                <a:gridCol w="702000"/>
                <a:gridCol w="702000"/>
              </a:tblGrid>
              <a:tr h="688925">
                <a:tc>
                  <a:txBody>
                    <a:bodyPr/>
                    <a:lstStyle/>
                    <a:p>
                      <a:pPr indent="0" lvl="0" marL="0" rtl="0" algn="ctr">
                        <a:spcBef>
                          <a:spcPts val="0"/>
                        </a:spcBef>
                        <a:spcAft>
                          <a:spcPts val="0"/>
                        </a:spcAft>
                        <a:buNone/>
                      </a:pPr>
                      <a:r>
                        <a:rPr b="1" lang="nl"/>
                        <a:t>3,25</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nl"/>
                        <a:t>5,25</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r>
              <a:tr h="688925">
                <a:tc>
                  <a:txBody>
                    <a:bodyPr/>
                    <a:lstStyle/>
                    <a:p>
                      <a:pPr indent="0" lvl="0" marL="0" rtl="0" algn="ctr">
                        <a:spcBef>
                          <a:spcPts val="0"/>
                        </a:spcBef>
                        <a:spcAft>
                          <a:spcPts val="0"/>
                        </a:spcAft>
                        <a:buNone/>
                      </a:pPr>
                      <a:r>
                        <a:rPr b="1" lang="nl"/>
                        <a:t>2</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b="1" lang="nl"/>
                        <a:t>2</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Filter v.s. kernel</a:t>
            </a:r>
            <a:endParaRPr/>
          </a:p>
        </p:txBody>
      </p:sp>
      <p:sp>
        <p:nvSpPr>
          <p:cNvPr id="444" name="Google Shape;444;p54"/>
          <p:cNvSpPr txBox="1"/>
          <p:nvPr>
            <p:ph idx="1" type="body"/>
          </p:nvPr>
        </p:nvSpPr>
        <p:spPr>
          <a:xfrm>
            <a:off x="729450" y="2078875"/>
            <a:ext cx="34530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nl"/>
              <a:t>1D: filter = kernel</a:t>
            </a:r>
            <a:endParaRPr/>
          </a:p>
          <a:p>
            <a:pPr indent="-311150" lvl="0" marL="457200" rtl="0" algn="l">
              <a:spcBef>
                <a:spcPts val="0"/>
              </a:spcBef>
              <a:spcAft>
                <a:spcPts val="0"/>
              </a:spcAft>
              <a:buSzPts val="1300"/>
              <a:buChar char="-"/>
            </a:pPr>
            <a:r>
              <a:rPr i="1" lang="nl"/>
              <a:t>n</a:t>
            </a:r>
            <a:r>
              <a:rPr lang="nl"/>
              <a:t>D: filter = verzameling van kernels</a:t>
            </a:r>
            <a:br>
              <a:rPr lang="nl"/>
            </a:br>
            <a:r>
              <a:rPr i="1" lang="nl"/>
              <a:t>Eén kernel voor elk input channel</a:t>
            </a:r>
            <a:endParaRPr i="1"/>
          </a:p>
          <a:p>
            <a:pPr indent="-311150" lvl="0" marL="457200" rtl="0" algn="l">
              <a:spcBef>
                <a:spcPts val="0"/>
              </a:spcBef>
              <a:spcAft>
                <a:spcPts val="0"/>
              </a:spcAft>
              <a:buSzPts val="1300"/>
              <a:buChar char="-"/>
            </a:pPr>
            <a:r>
              <a:rPr lang="nl"/>
              <a:t>Elk filter in een convolutional layer produceert één output channel</a:t>
            </a:r>
            <a:endParaRPr/>
          </a:p>
        </p:txBody>
      </p:sp>
      <p:pic>
        <p:nvPicPr>
          <p:cNvPr id="445" name="Google Shape;445;p54"/>
          <p:cNvPicPr preferRelativeResize="0"/>
          <p:nvPr/>
        </p:nvPicPr>
        <p:blipFill rotWithShape="1">
          <a:blip r:embed="rId3">
            <a:alphaModFix/>
          </a:blip>
          <a:srcRect b="47989" l="2903" r="6062" t="0"/>
          <a:stretch/>
        </p:blipFill>
        <p:spPr>
          <a:xfrm>
            <a:off x="4451725" y="1761525"/>
            <a:ext cx="4581701" cy="967661"/>
          </a:xfrm>
          <a:prstGeom prst="rect">
            <a:avLst/>
          </a:prstGeom>
          <a:noFill/>
          <a:ln>
            <a:noFill/>
          </a:ln>
        </p:spPr>
      </p:pic>
      <p:pic>
        <p:nvPicPr>
          <p:cNvPr id="446" name="Google Shape;446;p54"/>
          <p:cNvPicPr preferRelativeResize="0"/>
          <p:nvPr/>
        </p:nvPicPr>
        <p:blipFill rotWithShape="1">
          <a:blip r:embed="rId4">
            <a:alphaModFix/>
          </a:blip>
          <a:srcRect b="0" l="15171" r="10677" t="0"/>
          <a:stretch/>
        </p:blipFill>
        <p:spPr>
          <a:xfrm>
            <a:off x="4665050" y="3105400"/>
            <a:ext cx="3452999" cy="1823325"/>
          </a:xfrm>
          <a:prstGeom prst="rect">
            <a:avLst/>
          </a:prstGeom>
          <a:noFill/>
          <a:ln>
            <a:noFill/>
          </a:ln>
        </p:spPr>
      </p:pic>
      <p:sp>
        <p:nvSpPr>
          <p:cNvPr id="447" name="Google Shape;447;p5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Activation Layer</a:t>
            </a:r>
            <a:endParaRPr/>
          </a:p>
        </p:txBody>
      </p:sp>
      <p:sp>
        <p:nvSpPr>
          <p:cNvPr id="453" name="Google Shape;453;p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ReLU (Rectified Linear Unit)</a:t>
            </a:r>
            <a:endParaRPr/>
          </a:p>
          <a:p>
            <a:pPr indent="-311150" lvl="0" marL="457200" rtl="0" algn="l">
              <a:spcBef>
                <a:spcPts val="1600"/>
              </a:spcBef>
              <a:spcAft>
                <a:spcPts val="0"/>
              </a:spcAft>
              <a:buSzPts val="1300"/>
              <a:buChar char="-"/>
            </a:pPr>
            <a:r>
              <a:rPr lang="nl"/>
              <a:t>Computationeel efficiënt</a:t>
            </a:r>
            <a:endParaRPr/>
          </a:p>
          <a:p>
            <a:pPr indent="-311150" lvl="0" marL="457200" rtl="0" algn="l">
              <a:spcBef>
                <a:spcPts val="0"/>
              </a:spcBef>
              <a:spcAft>
                <a:spcPts val="0"/>
              </a:spcAft>
              <a:buSzPts val="1300"/>
              <a:buChar char="-"/>
            </a:pPr>
            <a:r>
              <a:rPr lang="nl"/>
              <a:t>Snelle convergence</a:t>
            </a:r>
            <a:endParaRPr/>
          </a:p>
          <a:p>
            <a:pPr indent="-311150" lvl="0" marL="457200" rtl="0" algn="l">
              <a:spcBef>
                <a:spcPts val="0"/>
              </a:spcBef>
              <a:spcAft>
                <a:spcPts val="0"/>
              </a:spcAft>
              <a:buSzPts val="1300"/>
              <a:buChar char="-"/>
            </a:pPr>
            <a:r>
              <a:rPr lang="nl"/>
              <a:t>Output is niet zero-centered</a:t>
            </a:r>
            <a:endParaRPr/>
          </a:p>
        </p:txBody>
      </p:sp>
      <p:sp>
        <p:nvSpPr>
          <p:cNvPr id="454" name="Google Shape;454;p5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455" name="Google Shape;455;p55"/>
          <p:cNvPicPr preferRelativeResize="0"/>
          <p:nvPr/>
        </p:nvPicPr>
        <p:blipFill>
          <a:blip r:embed="rId3">
            <a:alphaModFix/>
          </a:blip>
          <a:stretch>
            <a:fillRect/>
          </a:stretch>
        </p:blipFill>
        <p:spPr>
          <a:xfrm>
            <a:off x="4762897" y="2194250"/>
            <a:ext cx="1619525" cy="14697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5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Convolutional Neural Network</a:t>
            </a:r>
            <a:endParaRPr/>
          </a:p>
        </p:txBody>
      </p:sp>
      <p:sp>
        <p:nvSpPr>
          <p:cNvPr id="461" name="Google Shape;461;p5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X’en en O’s</a:t>
            </a:r>
            <a:endParaRPr/>
          </a:p>
        </p:txBody>
      </p:sp>
      <p:sp>
        <p:nvSpPr>
          <p:cNvPr id="467" name="Google Shape;467;p57"/>
          <p:cNvSpPr txBox="1"/>
          <p:nvPr>
            <p:ph idx="1" type="body"/>
          </p:nvPr>
        </p:nvSpPr>
        <p:spPr>
          <a:xfrm>
            <a:off x="729450" y="2078875"/>
            <a:ext cx="49098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nl"/>
              <a:t>Naïeve aanpak:</a:t>
            </a:r>
            <a:br>
              <a:rPr lang="nl"/>
            </a:br>
            <a:r>
              <a:rPr lang="nl"/>
              <a:t>1. Bewaar een afbeelding van een X en een O</a:t>
            </a:r>
            <a:br>
              <a:rPr lang="nl"/>
            </a:br>
            <a:r>
              <a:rPr lang="nl"/>
              <a:t>2. Check welke het meest matcht met de input</a:t>
            </a:r>
            <a:endParaRPr/>
          </a:p>
          <a:p>
            <a:pPr indent="-311150" lvl="0" marL="457200" rtl="0" algn="l">
              <a:spcBef>
                <a:spcPts val="0"/>
              </a:spcBef>
              <a:spcAft>
                <a:spcPts val="0"/>
              </a:spcAft>
              <a:buSzPts val="1300"/>
              <a:buChar char="-"/>
            </a:pPr>
            <a:r>
              <a:rPr lang="nl"/>
              <a:t>Een afbeelding is een 2D array van pixels</a:t>
            </a:r>
            <a:endParaRPr/>
          </a:p>
          <a:p>
            <a:pPr indent="-311150" lvl="0" marL="457200" rtl="0" algn="l">
              <a:spcBef>
                <a:spcPts val="0"/>
              </a:spcBef>
              <a:spcAft>
                <a:spcPts val="0"/>
              </a:spcAft>
              <a:buSzPts val="1300"/>
              <a:buChar char="-"/>
            </a:pPr>
            <a:r>
              <a:rPr lang="nl"/>
              <a:t>Als de pixels niet matchen, matchen voor een computer de afbeeldingen niet </a:t>
            </a:r>
            <a:endParaRPr/>
          </a:p>
          <a:p>
            <a:pPr indent="-311150" lvl="0" marL="457200" rtl="0" algn="l">
              <a:spcBef>
                <a:spcPts val="0"/>
              </a:spcBef>
              <a:spcAft>
                <a:spcPts val="0"/>
              </a:spcAft>
              <a:buSzPts val="1300"/>
              <a:buChar char="-"/>
            </a:pPr>
            <a:r>
              <a:rPr lang="nl"/>
              <a:t>We willen ook X’en en O’s kunnen herkennen als ze zijn geshift, gekrompen, gedraaid of vervormd</a:t>
            </a:r>
            <a:endParaRPr/>
          </a:p>
        </p:txBody>
      </p:sp>
      <p:pic>
        <p:nvPicPr>
          <p:cNvPr id="468" name="Google Shape;468;p57"/>
          <p:cNvPicPr preferRelativeResize="0"/>
          <p:nvPr/>
        </p:nvPicPr>
        <p:blipFill>
          <a:blip r:embed="rId3">
            <a:alphaModFix/>
          </a:blip>
          <a:stretch>
            <a:fillRect/>
          </a:stretch>
        </p:blipFill>
        <p:spPr>
          <a:xfrm>
            <a:off x="5942175" y="1213251"/>
            <a:ext cx="3046500" cy="1624757"/>
          </a:xfrm>
          <a:prstGeom prst="rect">
            <a:avLst/>
          </a:prstGeom>
          <a:noFill/>
          <a:ln>
            <a:noFill/>
          </a:ln>
        </p:spPr>
      </p:pic>
      <p:pic>
        <p:nvPicPr>
          <p:cNvPr id="469" name="Google Shape;469;p57"/>
          <p:cNvPicPr preferRelativeResize="0"/>
          <p:nvPr/>
        </p:nvPicPr>
        <p:blipFill>
          <a:blip r:embed="rId4">
            <a:alphaModFix/>
          </a:blip>
          <a:stretch>
            <a:fillRect/>
          </a:stretch>
        </p:blipFill>
        <p:spPr>
          <a:xfrm>
            <a:off x="5942175" y="3081250"/>
            <a:ext cx="3046500" cy="1508000"/>
          </a:xfrm>
          <a:prstGeom prst="rect">
            <a:avLst/>
          </a:prstGeom>
          <a:noFill/>
          <a:ln>
            <a:noFill/>
          </a:ln>
        </p:spPr>
      </p:pic>
      <p:sp>
        <p:nvSpPr>
          <p:cNvPr id="470" name="Google Shape;470;p5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Google Shape;475;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Features</a:t>
            </a:r>
            <a:endParaRPr/>
          </a:p>
        </p:txBody>
      </p:sp>
      <p:sp>
        <p:nvSpPr>
          <p:cNvPr id="476" name="Google Shape;476;p58"/>
          <p:cNvSpPr txBox="1"/>
          <p:nvPr>
            <p:ph idx="1" type="body"/>
          </p:nvPr>
        </p:nvSpPr>
        <p:spPr>
          <a:xfrm>
            <a:off x="729450" y="2078875"/>
            <a:ext cx="49098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nl"/>
              <a:t>CNNs vergelijken afbeelding stukje voor stukje</a:t>
            </a:r>
            <a:endParaRPr/>
          </a:p>
          <a:p>
            <a:pPr indent="-311150" lvl="0" marL="457200" rtl="0" algn="l">
              <a:spcBef>
                <a:spcPts val="0"/>
              </a:spcBef>
              <a:spcAft>
                <a:spcPts val="0"/>
              </a:spcAft>
              <a:buSzPts val="1300"/>
              <a:buChar char="-"/>
            </a:pPr>
            <a:r>
              <a:rPr lang="nl"/>
              <a:t>CNNs zoeken naar features</a:t>
            </a:r>
            <a:endParaRPr/>
          </a:p>
          <a:p>
            <a:pPr indent="-311150" lvl="0" marL="457200" rtl="0" algn="l">
              <a:spcBef>
                <a:spcPts val="0"/>
              </a:spcBef>
              <a:spcAft>
                <a:spcPts val="0"/>
              </a:spcAft>
              <a:buSzPts val="1300"/>
              <a:buChar char="-"/>
            </a:pPr>
            <a:r>
              <a:rPr lang="nl"/>
              <a:t>Elke feature is als een mini afbeelding (een kleine 2D array)</a:t>
            </a:r>
            <a:endParaRPr/>
          </a:p>
          <a:p>
            <a:pPr indent="-311150" lvl="0" marL="457200" rtl="0" algn="l">
              <a:spcBef>
                <a:spcPts val="0"/>
              </a:spcBef>
              <a:spcAft>
                <a:spcPts val="0"/>
              </a:spcAft>
              <a:buSzPts val="1300"/>
              <a:buChar char="-"/>
            </a:pPr>
            <a:r>
              <a:rPr lang="nl"/>
              <a:t>X’en: Features zijn diagonale lijnen en kruisingen</a:t>
            </a:r>
            <a:endParaRPr/>
          </a:p>
        </p:txBody>
      </p:sp>
      <p:pic>
        <p:nvPicPr>
          <p:cNvPr id="477" name="Google Shape;477;p58"/>
          <p:cNvPicPr preferRelativeResize="0"/>
          <p:nvPr/>
        </p:nvPicPr>
        <p:blipFill>
          <a:blip r:embed="rId3">
            <a:alphaModFix/>
          </a:blip>
          <a:stretch>
            <a:fillRect/>
          </a:stretch>
        </p:blipFill>
        <p:spPr>
          <a:xfrm>
            <a:off x="5942175" y="1045531"/>
            <a:ext cx="3046500" cy="1563868"/>
          </a:xfrm>
          <a:prstGeom prst="rect">
            <a:avLst/>
          </a:prstGeom>
          <a:noFill/>
          <a:ln>
            <a:noFill/>
          </a:ln>
        </p:spPr>
      </p:pic>
      <p:pic>
        <p:nvPicPr>
          <p:cNvPr id="478" name="Google Shape;478;p58"/>
          <p:cNvPicPr preferRelativeResize="0"/>
          <p:nvPr/>
        </p:nvPicPr>
        <p:blipFill>
          <a:blip r:embed="rId4">
            <a:alphaModFix/>
          </a:blip>
          <a:stretch>
            <a:fillRect/>
          </a:stretch>
        </p:blipFill>
        <p:spPr>
          <a:xfrm>
            <a:off x="5942175" y="2783925"/>
            <a:ext cx="3046500" cy="2015762"/>
          </a:xfrm>
          <a:prstGeom prst="rect">
            <a:avLst/>
          </a:prstGeom>
          <a:noFill/>
          <a:ln>
            <a:noFill/>
          </a:ln>
        </p:spPr>
      </p:pic>
      <p:sp>
        <p:nvSpPr>
          <p:cNvPr id="479" name="Google Shape;479;p5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Convolutie</a:t>
            </a:r>
            <a:endParaRPr/>
          </a:p>
        </p:txBody>
      </p:sp>
      <p:sp>
        <p:nvSpPr>
          <p:cNvPr id="485" name="Google Shape;485;p59"/>
          <p:cNvSpPr txBox="1"/>
          <p:nvPr>
            <p:ph idx="1" type="body"/>
          </p:nvPr>
        </p:nvSpPr>
        <p:spPr>
          <a:xfrm>
            <a:off x="729450" y="2078875"/>
            <a:ext cx="49098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nl"/>
              <a:t>De gehele afbeelding wordt doorzocht voor elke feature</a:t>
            </a:r>
            <a:endParaRPr/>
          </a:p>
          <a:p>
            <a:pPr indent="-311150" lvl="0" marL="457200" rtl="0" algn="l">
              <a:spcBef>
                <a:spcPts val="0"/>
              </a:spcBef>
              <a:spcAft>
                <a:spcPts val="0"/>
              </a:spcAft>
              <a:buSzPts val="1300"/>
              <a:buChar char="-"/>
            </a:pPr>
            <a:r>
              <a:rPr lang="nl"/>
              <a:t>Geeft een set gefilterde afbeeldingen, één voor elke feature</a:t>
            </a:r>
            <a:endParaRPr/>
          </a:p>
        </p:txBody>
      </p:sp>
      <p:sp>
        <p:nvSpPr>
          <p:cNvPr id="486" name="Google Shape;486;p5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487" name="Google Shape;487;p59"/>
          <p:cNvPicPr preferRelativeResize="0"/>
          <p:nvPr/>
        </p:nvPicPr>
        <p:blipFill>
          <a:blip r:embed="rId3">
            <a:alphaModFix/>
          </a:blip>
          <a:stretch>
            <a:fillRect/>
          </a:stretch>
        </p:blipFill>
        <p:spPr>
          <a:xfrm>
            <a:off x="5841008" y="3121625"/>
            <a:ext cx="2634393" cy="1765050"/>
          </a:xfrm>
          <a:prstGeom prst="rect">
            <a:avLst/>
          </a:prstGeom>
          <a:noFill/>
          <a:ln>
            <a:noFill/>
          </a:ln>
        </p:spPr>
      </p:pic>
      <p:pic>
        <p:nvPicPr>
          <p:cNvPr id="488" name="Google Shape;488;p59"/>
          <p:cNvPicPr preferRelativeResize="0"/>
          <p:nvPr/>
        </p:nvPicPr>
        <p:blipFill>
          <a:blip r:embed="rId4">
            <a:alphaModFix/>
          </a:blip>
          <a:stretch>
            <a:fillRect/>
          </a:stretch>
        </p:blipFill>
        <p:spPr>
          <a:xfrm>
            <a:off x="805650" y="3121625"/>
            <a:ext cx="4322576" cy="17650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Pooling</a:t>
            </a:r>
            <a:endParaRPr/>
          </a:p>
        </p:txBody>
      </p:sp>
      <p:sp>
        <p:nvSpPr>
          <p:cNvPr id="494" name="Google Shape;494;p6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95" name="Google Shape;495;p6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496" name="Google Shape;496;p60"/>
          <p:cNvPicPr preferRelativeResize="0"/>
          <p:nvPr/>
        </p:nvPicPr>
        <p:blipFill>
          <a:blip r:embed="rId3">
            <a:alphaModFix/>
          </a:blip>
          <a:stretch>
            <a:fillRect/>
          </a:stretch>
        </p:blipFill>
        <p:spPr>
          <a:xfrm>
            <a:off x="729450" y="1979075"/>
            <a:ext cx="4664651" cy="30864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Google Shape;501;p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ReLU (Rectified Linear Units)</a:t>
            </a:r>
            <a:endParaRPr/>
          </a:p>
        </p:txBody>
      </p:sp>
      <p:sp>
        <p:nvSpPr>
          <p:cNvPr id="502" name="Google Shape;502;p6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503" name="Google Shape;503;p6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504" name="Google Shape;504;p61"/>
          <p:cNvPicPr preferRelativeResize="0"/>
          <p:nvPr/>
        </p:nvPicPr>
        <p:blipFill>
          <a:blip r:embed="rId3">
            <a:alphaModFix/>
          </a:blip>
          <a:stretch>
            <a:fillRect/>
          </a:stretch>
        </p:blipFill>
        <p:spPr>
          <a:xfrm>
            <a:off x="729450" y="2078873"/>
            <a:ext cx="4537324" cy="2261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Introductie</a:t>
            </a:r>
            <a:endParaRPr/>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solidFill>
                  <a:schemeClr val="lt1"/>
                </a:solidFill>
              </a:rPr>
              <a:t>‹#›</a:t>
            </a:fld>
            <a:endParaRPr>
              <a:solidFill>
                <a:schemeClr val="lt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ReLU (Rectified Linear Units)</a:t>
            </a:r>
            <a:endParaRPr/>
          </a:p>
        </p:txBody>
      </p:sp>
      <p:sp>
        <p:nvSpPr>
          <p:cNvPr id="510" name="Google Shape;510;p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511" name="Google Shape;511;p6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512" name="Google Shape;512;p62"/>
          <p:cNvPicPr preferRelativeResize="0"/>
          <p:nvPr/>
        </p:nvPicPr>
        <p:blipFill>
          <a:blip r:embed="rId3">
            <a:alphaModFix/>
          </a:blip>
          <a:stretch>
            <a:fillRect/>
          </a:stretch>
        </p:blipFill>
        <p:spPr>
          <a:xfrm>
            <a:off x="729450" y="2067625"/>
            <a:ext cx="3770425" cy="28278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sp>
        <p:nvSpPr>
          <p:cNvPr id="517" name="Google Shape;517;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Fully Connected Layers</a:t>
            </a:r>
            <a:endParaRPr/>
          </a:p>
        </p:txBody>
      </p:sp>
      <p:sp>
        <p:nvSpPr>
          <p:cNvPr id="518" name="Google Shape;518;p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519" name="Google Shape;519;p6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520" name="Google Shape;520;p63"/>
          <p:cNvPicPr preferRelativeResize="0"/>
          <p:nvPr/>
        </p:nvPicPr>
        <p:blipFill>
          <a:blip r:embed="rId3">
            <a:alphaModFix/>
          </a:blip>
          <a:stretch>
            <a:fillRect/>
          </a:stretch>
        </p:blipFill>
        <p:spPr>
          <a:xfrm>
            <a:off x="729450" y="2078875"/>
            <a:ext cx="3366386" cy="22611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sp>
        <p:nvSpPr>
          <p:cNvPr id="525" name="Google Shape;525;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Model</a:t>
            </a:r>
            <a:endParaRPr/>
          </a:p>
        </p:txBody>
      </p:sp>
      <p:sp>
        <p:nvSpPr>
          <p:cNvPr id="526" name="Google Shape;526;p6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
        <p:nvSpPr>
          <p:cNvPr id="527" name="Google Shape;527;p64"/>
          <p:cNvSpPr txBox="1"/>
          <p:nvPr/>
        </p:nvSpPr>
        <p:spPr>
          <a:xfrm>
            <a:off x="715625" y="2601575"/>
            <a:ext cx="1207500" cy="432300"/>
          </a:xfrm>
          <a:prstGeom prst="rect">
            <a:avLst/>
          </a:prstGeom>
          <a:solidFill>
            <a:srgbClr val="D9D9D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nl" sz="1300">
                <a:latin typeface="Lato"/>
                <a:ea typeface="Lato"/>
                <a:cs typeface="Lato"/>
                <a:sym typeface="Lato"/>
              </a:rPr>
              <a:t>Input image</a:t>
            </a:r>
            <a:endParaRPr sz="1300">
              <a:latin typeface="Lato"/>
              <a:ea typeface="Lato"/>
              <a:cs typeface="Lato"/>
              <a:sym typeface="Lato"/>
            </a:endParaRPr>
          </a:p>
        </p:txBody>
      </p:sp>
      <p:sp>
        <p:nvSpPr>
          <p:cNvPr id="528" name="Google Shape;528;p64"/>
          <p:cNvSpPr txBox="1"/>
          <p:nvPr/>
        </p:nvSpPr>
        <p:spPr>
          <a:xfrm>
            <a:off x="2392025" y="2601575"/>
            <a:ext cx="1207500" cy="432300"/>
          </a:xfrm>
          <a:prstGeom prst="rect">
            <a:avLst/>
          </a:prstGeom>
          <a:solidFill>
            <a:srgbClr val="F4CC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nl" sz="1300">
                <a:latin typeface="Lato"/>
                <a:ea typeface="Lato"/>
                <a:cs typeface="Lato"/>
                <a:sym typeface="Lato"/>
              </a:rPr>
              <a:t>Convolution</a:t>
            </a:r>
            <a:endParaRPr sz="1300">
              <a:latin typeface="Lato"/>
              <a:ea typeface="Lato"/>
              <a:cs typeface="Lato"/>
              <a:sym typeface="Lato"/>
            </a:endParaRPr>
          </a:p>
        </p:txBody>
      </p:sp>
      <p:sp>
        <p:nvSpPr>
          <p:cNvPr id="529" name="Google Shape;529;p64"/>
          <p:cNvSpPr txBox="1"/>
          <p:nvPr/>
        </p:nvSpPr>
        <p:spPr>
          <a:xfrm>
            <a:off x="3839825" y="2601575"/>
            <a:ext cx="1207500" cy="432300"/>
          </a:xfrm>
          <a:prstGeom prst="rect">
            <a:avLst/>
          </a:prstGeom>
          <a:solidFill>
            <a:srgbClr val="CFE2F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nl" sz="1300">
                <a:latin typeface="Lato"/>
                <a:ea typeface="Lato"/>
                <a:cs typeface="Lato"/>
                <a:sym typeface="Lato"/>
              </a:rPr>
              <a:t>Non-linearity</a:t>
            </a:r>
            <a:endParaRPr sz="1300">
              <a:latin typeface="Lato"/>
              <a:ea typeface="Lato"/>
              <a:cs typeface="Lato"/>
              <a:sym typeface="Lato"/>
            </a:endParaRPr>
          </a:p>
        </p:txBody>
      </p:sp>
      <p:sp>
        <p:nvSpPr>
          <p:cNvPr id="530" name="Google Shape;530;p64"/>
          <p:cNvSpPr txBox="1"/>
          <p:nvPr/>
        </p:nvSpPr>
        <p:spPr>
          <a:xfrm>
            <a:off x="5377075" y="2601575"/>
            <a:ext cx="1207500" cy="432300"/>
          </a:xfrm>
          <a:prstGeom prst="rect">
            <a:avLst/>
          </a:prstGeom>
          <a:solidFill>
            <a:srgbClr val="D9EAD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nl" sz="1300">
                <a:latin typeface="Lato"/>
                <a:ea typeface="Lato"/>
                <a:cs typeface="Lato"/>
                <a:sym typeface="Lato"/>
              </a:rPr>
              <a:t>Pooling</a:t>
            </a:r>
            <a:endParaRPr sz="1300">
              <a:latin typeface="Lato"/>
              <a:ea typeface="Lato"/>
              <a:cs typeface="Lato"/>
              <a:sym typeface="Lato"/>
            </a:endParaRPr>
          </a:p>
        </p:txBody>
      </p:sp>
      <p:sp>
        <p:nvSpPr>
          <p:cNvPr id="531" name="Google Shape;531;p64"/>
          <p:cNvSpPr txBox="1"/>
          <p:nvPr/>
        </p:nvSpPr>
        <p:spPr>
          <a:xfrm>
            <a:off x="7012900" y="2601575"/>
            <a:ext cx="1207500" cy="432300"/>
          </a:xfrm>
          <a:prstGeom prst="rect">
            <a:avLst/>
          </a:prstGeom>
          <a:solidFill>
            <a:srgbClr val="D9D9D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nl" sz="1300">
                <a:latin typeface="Lato"/>
                <a:ea typeface="Lato"/>
                <a:cs typeface="Lato"/>
                <a:sym typeface="Lato"/>
              </a:rPr>
              <a:t>Feature maps</a:t>
            </a:r>
            <a:endParaRPr sz="1300">
              <a:latin typeface="Lato"/>
              <a:ea typeface="Lato"/>
              <a:cs typeface="Lato"/>
              <a:sym typeface="Lato"/>
            </a:endParaRPr>
          </a:p>
        </p:txBody>
      </p:sp>
      <p:cxnSp>
        <p:nvCxnSpPr>
          <p:cNvPr id="532" name="Google Shape;532;p64"/>
          <p:cNvCxnSpPr>
            <a:stCxn id="527" idx="3"/>
            <a:endCxn id="528" idx="1"/>
          </p:cNvCxnSpPr>
          <p:nvPr/>
        </p:nvCxnSpPr>
        <p:spPr>
          <a:xfrm>
            <a:off x="1923125" y="2817725"/>
            <a:ext cx="468900" cy="0"/>
          </a:xfrm>
          <a:prstGeom prst="straightConnector1">
            <a:avLst/>
          </a:prstGeom>
          <a:noFill/>
          <a:ln cap="flat" cmpd="sng" w="9525">
            <a:solidFill>
              <a:schemeClr val="dk2"/>
            </a:solidFill>
            <a:prstDash val="solid"/>
            <a:round/>
            <a:headEnd len="med" w="med" type="none"/>
            <a:tailEnd len="med" w="med" type="triangle"/>
          </a:ln>
        </p:spPr>
      </p:cxnSp>
      <p:cxnSp>
        <p:nvCxnSpPr>
          <p:cNvPr id="533" name="Google Shape;533;p64"/>
          <p:cNvCxnSpPr>
            <a:stCxn id="528" idx="3"/>
            <a:endCxn id="529" idx="1"/>
          </p:cNvCxnSpPr>
          <p:nvPr/>
        </p:nvCxnSpPr>
        <p:spPr>
          <a:xfrm>
            <a:off x="3599525" y="2817725"/>
            <a:ext cx="240300" cy="0"/>
          </a:xfrm>
          <a:prstGeom prst="straightConnector1">
            <a:avLst/>
          </a:prstGeom>
          <a:noFill/>
          <a:ln cap="flat" cmpd="sng" w="9525">
            <a:solidFill>
              <a:schemeClr val="dk2"/>
            </a:solidFill>
            <a:prstDash val="solid"/>
            <a:round/>
            <a:headEnd len="med" w="med" type="none"/>
            <a:tailEnd len="med" w="med" type="triangle"/>
          </a:ln>
        </p:spPr>
      </p:cxnSp>
      <p:cxnSp>
        <p:nvCxnSpPr>
          <p:cNvPr id="534" name="Google Shape;534;p64"/>
          <p:cNvCxnSpPr>
            <a:stCxn id="529" idx="3"/>
            <a:endCxn id="530" idx="1"/>
          </p:cNvCxnSpPr>
          <p:nvPr/>
        </p:nvCxnSpPr>
        <p:spPr>
          <a:xfrm>
            <a:off x="5047325" y="2817725"/>
            <a:ext cx="329700" cy="0"/>
          </a:xfrm>
          <a:prstGeom prst="straightConnector1">
            <a:avLst/>
          </a:prstGeom>
          <a:noFill/>
          <a:ln cap="flat" cmpd="sng" w="9525">
            <a:solidFill>
              <a:schemeClr val="dk2"/>
            </a:solidFill>
            <a:prstDash val="solid"/>
            <a:round/>
            <a:headEnd len="med" w="med" type="none"/>
            <a:tailEnd len="med" w="med" type="triangle"/>
          </a:ln>
        </p:spPr>
      </p:cxnSp>
      <p:cxnSp>
        <p:nvCxnSpPr>
          <p:cNvPr id="535" name="Google Shape;535;p64"/>
          <p:cNvCxnSpPr>
            <a:stCxn id="530" idx="3"/>
            <a:endCxn id="531" idx="1"/>
          </p:cNvCxnSpPr>
          <p:nvPr/>
        </p:nvCxnSpPr>
        <p:spPr>
          <a:xfrm>
            <a:off x="6584575" y="2817725"/>
            <a:ext cx="428400" cy="0"/>
          </a:xfrm>
          <a:prstGeom prst="straightConnector1">
            <a:avLst/>
          </a:prstGeom>
          <a:noFill/>
          <a:ln cap="flat" cmpd="sng" w="9525">
            <a:solidFill>
              <a:schemeClr val="dk2"/>
            </a:solidFill>
            <a:prstDash val="solid"/>
            <a:round/>
            <a:headEnd len="med" w="med" type="none"/>
            <a:tailEnd len="med" w="med" type="triangle"/>
          </a:ln>
        </p:spPr>
      </p:cxnSp>
      <p:cxnSp>
        <p:nvCxnSpPr>
          <p:cNvPr id="536" name="Google Shape;536;p64"/>
          <p:cNvCxnSpPr/>
          <p:nvPr/>
        </p:nvCxnSpPr>
        <p:spPr>
          <a:xfrm>
            <a:off x="8220400" y="2817725"/>
            <a:ext cx="208800" cy="0"/>
          </a:xfrm>
          <a:prstGeom prst="straightConnector1">
            <a:avLst/>
          </a:prstGeom>
          <a:noFill/>
          <a:ln cap="flat" cmpd="sng" w="9525">
            <a:solidFill>
              <a:schemeClr val="dk2"/>
            </a:solidFill>
            <a:prstDash val="solid"/>
            <a:round/>
            <a:headEnd len="med" w="med" type="none"/>
            <a:tailEnd len="med" w="med" type="none"/>
          </a:ln>
        </p:spPr>
      </p:cxnSp>
      <p:cxnSp>
        <p:nvCxnSpPr>
          <p:cNvPr id="537" name="Google Shape;537;p64"/>
          <p:cNvCxnSpPr/>
          <p:nvPr/>
        </p:nvCxnSpPr>
        <p:spPr>
          <a:xfrm>
            <a:off x="8438325" y="2810300"/>
            <a:ext cx="0" cy="693300"/>
          </a:xfrm>
          <a:prstGeom prst="straightConnector1">
            <a:avLst/>
          </a:prstGeom>
          <a:noFill/>
          <a:ln cap="flat" cmpd="sng" w="9525">
            <a:solidFill>
              <a:schemeClr val="dk2"/>
            </a:solidFill>
            <a:prstDash val="solid"/>
            <a:round/>
            <a:headEnd len="med" w="med" type="none"/>
            <a:tailEnd len="med" w="med" type="none"/>
          </a:ln>
        </p:spPr>
      </p:cxnSp>
      <p:cxnSp>
        <p:nvCxnSpPr>
          <p:cNvPr id="538" name="Google Shape;538;p64"/>
          <p:cNvCxnSpPr/>
          <p:nvPr/>
        </p:nvCxnSpPr>
        <p:spPr>
          <a:xfrm rot="10800000">
            <a:off x="2995725" y="3503600"/>
            <a:ext cx="5442600" cy="0"/>
          </a:xfrm>
          <a:prstGeom prst="straightConnector1">
            <a:avLst/>
          </a:prstGeom>
          <a:noFill/>
          <a:ln cap="flat" cmpd="sng" w="9525">
            <a:solidFill>
              <a:schemeClr val="dk2"/>
            </a:solidFill>
            <a:prstDash val="solid"/>
            <a:round/>
            <a:headEnd len="med" w="med" type="none"/>
            <a:tailEnd len="med" w="med" type="none"/>
          </a:ln>
        </p:spPr>
      </p:cxnSp>
      <p:cxnSp>
        <p:nvCxnSpPr>
          <p:cNvPr id="539" name="Google Shape;539;p64"/>
          <p:cNvCxnSpPr>
            <a:endCxn id="528" idx="2"/>
          </p:cNvCxnSpPr>
          <p:nvPr/>
        </p:nvCxnSpPr>
        <p:spPr>
          <a:xfrm rot="10800000">
            <a:off x="2995775" y="3033875"/>
            <a:ext cx="0" cy="466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sp>
        <p:nvSpPr>
          <p:cNvPr id="544" name="Google Shape;544;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Model</a:t>
            </a:r>
            <a:endParaRPr/>
          </a:p>
        </p:txBody>
      </p:sp>
      <p:sp>
        <p:nvSpPr>
          <p:cNvPr id="545" name="Google Shape;545;p6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546" name="Google Shape;546;p6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547" name="Google Shape;547;p65"/>
          <p:cNvPicPr preferRelativeResize="0"/>
          <p:nvPr/>
        </p:nvPicPr>
        <p:blipFill>
          <a:blip r:embed="rId3">
            <a:alphaModFix/>
          </a:blip>
          <a:stretch>
            <a:fillRect/>
          </a:stretch>
        </p:blipFill>
        <p:spPr>
          <a:xfrm>
            <a:off x="729450" y="2078863"/>
            <a:ext cx="5715000" cy="15716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sp>
        <p:nvSpPr>
          <p:cNvPr id="552" name="Google Shape;552;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Higher v.s. lower layers</a:t>
            </a:r>
            <a:endParaRPr/>
          </a:p>
        </p:txBody>
      </p:sp>
      <p:sp>
        <p:nvSpPr>
          <p:cNvPr id="553" name="Google Shape;553;p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554" name="Google Shape;554;p6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555" name="Google Shape;555;p66"/>
          <p:cNvPicPr preferRelativeResize="0"/>
          <p:nvPr/>
        </p:nvPicPr>
        <p:blipFill>
          <a:blip r:embed="rId3">
            <a:alphaModFix/>
          </a:blip>
          <a:stretch>
            <a:fillRect/>
          </a:stretch>
        </p:blipFill>
        <p:spPr>
          <a:xfrm>
            <a:off x="729440" y="2078874"/>
            <a:ext cx="5115360" cy="28390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sp>
        <p:nvSpPr>
          <p:cNvPr id="560" name="Google Shape;560;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Backpropagation</a:t>
            </a:r>
            <a:endParaRPr/>
          </a:p>
        </p:txBody>
      </p:sp>
      <p:sp>
        <p:nvSpPr>
          <p:cNvPr id="561" name="Google Shape;561;p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nl"/>
              <a:t>Gelabelde training data</a:t>
            </a:r>
            <a:endParaRPr/>
          </a:p>
          <a:p>
            <a:pPr indent="-311150" lvl="0" marL="457200" rtl="0" algn="l">
              <a:spcBef>
                <a:spcPts val="0"/>
              </a:spcBef>
              <a:spcAft>
                <a:spcPts val="0"/>
              </a:spcAft>
              <a:buSzPts val="1300"/>
              <a:buChar char="-"/>
            </a:pPr>
            <a:r>
              <a:rPr lang="nl"/>
              <a:t>Initialisatie van pixels van  features en weights van FC’s</a:t>
            </a:r>
            <a:endParaRPr/>
          </a:p>
          <a:p>
            <a:pPr indent="-311150" lvl="0" marL="457200" rtl="0" algn="l">
              <a:spcBef>
                <a:spcPts val="0"/>
              </a:spcBef>
              <a:spcAft>
                <a:spcPts val="0"/>
              </a:spcAft>
              <a:buSzPts val="1300"/>
              <a:buChar char="-"/>
            </a:pPr>
            <a:r>
              <a:rPr lang="nl"/>
              <a:t>Input image wordt voorspeld</a:t>
            </a:r>
            <a:endParaRPr/>
          </a:p>
          <a:p>
            <a:pPr indent="-311150" lvl="0" marL="457200" rtl="0" algn="l">
              <a:spcBef>
                <a:spcPts val="0"/>
              </a:spcBef>
              <a:spcAft>
                <a:spcPts val="0"/>
              </a:spcAft>
              <a:buSzPts val="1300"/>
              <a:buChar char="-"/>
            </a:pPr>
            <a:r>
              <a:rPr lang="nl"/>
              <a:t>Foutheid van voorspelling vertelt hoe goed de features en weights zijn</a:t>
            </a:r>
            <a:endParaRPr/>
          </a:p>
          <a:p>
            <a:pPr indent="-311150" lvl="0" marL="457200" rtl="0" algn="l">
              <a:spcBef>
                <a:spcPts val="0"/>
              </a:spcBef>
              <a:spcAft>
                <a:spcPts val="0"/>
              </a:spcAft>
              <a:buSzPts val="1300"/>
              <a:buChar char="-"/>
            </a:pPr>
            <a:r>
              <a:rPr lang="nl"/>
              <a:t>Features en weights worden aangepast om de error te verkleinen</a:t>
            </a:r>
            <a:endParaRPr/>
          </a:p>
          <a:p>
            <a:pPr indent="0" lvl="0" marL="0" rtl="0" algn="l">
              <a:spcBef>
                <a:spcPts val="1600"/>
              </a:spcBef>
              <a:spcAft>
                <a:spcPts val="1600"/>
              </a:spcAft>
              <a:buNone/>
            </a:pPr>
            <a:r>
              <a:t/>
            </a:r>
            <a:endParaRPr/>
          </a:p>
        </p:txBody>
      </p:sp>
      <p:sp>
        <p:nvSpPr>
          <p:cNvPr id="562" name="Google Shape;562;p6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Google Shape;567;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Waarom werken CNNs?</a:t>
            </a:r>
            <a:endParaRPr/>
          </a:p>
        </p:txBody>
      </p:sp>
      <p:sp>
        <p:nvSpPr>
          <p:cNvPr id="568" name="Google Shape;568;p6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nl"/>
              <a:t>Kernels combineren pixels in een kleine, lokale area om een output te vormen</a:t>
            </a:r>
            <a:br>
              <a:rPr lang="nl"/>
            </a:br>
            <a:r>
              <a:rPr i="1" lang="nl"/>
              <a:t>D</a:t>
            </a:r>
            <a:r>
              <a:rPr i="1" lang="nl"/>
              <a:t>e output feature ziet alleen de input features van een kleine, lokale area</a:t>
            </a:r>
            <a:endParaRPr i="1"/>
          </a:p>
          <a:p>
            <a:pPr indent="-311150" lvl="0" marL="457200" rtl="0" algn="l">
              <a:spcBef>
                <a:spcPts val="0"/>
              </a:spcBef>
              <a:spcAft>
                <a:spcPts val="0"/>
              </a:spcAft>
              <a:buSzPts val="1300"/>
              <a:buChar char="-"/>
            </a:pPr>
            <a:r>
              <a:rPr lang="nl"/>
              <a:t>De kernel wordt over de gehele afbeelding gebruikt om outputs te produceren</a:t>
            </a:r>
            <a:br>
              <a:rPr lang="nl"/>
            </a:br>
            <a:br>
              <a:rPr lang="nl"/>
            </a:br>
            <a:endParaRPr/>
          </a:p>
          <a:p>
            <a:pPr indent="-311150" lvl="0" marL="457200" rtl="0" algn="l">
              <a:spcBef>
                <a:spcPts val="0"/>
              </a:spcBef>
              <a:spcAft>
                <a:spcPts val="0"/>
              </a:spcAft>
              <a:buSzPts val="1300"/>
              <a:buChar char="-"/>
            </a:pPr>
            <a:r>
              <a:rPr lang="nl"/>
              <a:t>Architectuur: hoogte x breedte kleiner, meer channels </a:t>
            </a:r>
            <a:endParaRPr/>
          </a:p>
          <a:p>
            <a:pPr indent="-311150" lvl="0" marL="457200" rtl="0" algn="l">
              <a:spcBef>
                <a:spcPts val="0"/>
              </a:spcBef>
              <a:spcAft>
                <a:spcPts val="0"/>
              </a:spcAft>
              <a:buSzPts val="1300"/>
              <a:buChar char="-"/>
            </a:pPr>
            <a:r>
              <a:rPr lang="nl"/>
              <a:t>Steeds complexere features</a:t>
            </a:r>
            <a:endParaRPr/>
          </a:p>
        </p:txBody>
      </p:sp>
      <p:sp>
        <p:nvSpPr>
          <p:cNvPr id="569" name="Google Shape;569;p6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sp>
        <p:nvSpPr>
          <p:cNvPr id="574" name="Google Shape;574;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Evolutie van CNNs</a:t>
            </a:r>
            <a:endParaRPr/>
          </a:p>
        </p:txBody>
      </p:sp>
      <p:sp>
        <p:nvSpPr>
          <p:cNvPr id="575" name="Google Shape;575;p6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
        <p:nvSpPr>
          <p:cNvPr id="576" name="Google Shape;576;p69"/>
          <p:cNvSpPr txBox="1"/>
          <p:nvPr/>
        </p:nvSpPr>
        <p:spPr>
          <a:xfrm>
            <a:off x="729450" y="1728800"/>
            <a:ext cx="1217700" cy="3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l">
                <a:latin typeface="Lato"/>
                <a:ea typeface="Lato"/>
                <a:cs typeface="Lato"/>
                <a:sym typeface="Lato"/>
              </a:rPr>
              <a:t>2010</a:t>
            </a:r>
            <a:endParaRPr>
              <a:latin typeface="Lato"/>
              <a:ea typeface="Lato"/>
              <a:cs typeface="Lato"/>
              <a:sym typeface="Lato"/>
            </a:endParaRPr>
          </a:p>
        </p:txBody>
      </p:sp>
      <p:sp>
        <p:nvSpPr>
          <p:cNvPr id="577" name="Google Shape;577;p69"/>
          <p:cNvSpPr txBox="1"/>
          <p:nvPr/>
        </p:nvSpPr>
        <p:spPr>
          <a:xfrm>
            <a:off x="1947150" y="1728800"/>
            <a:ext cx="1398900" cy="3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l">
                <a:latin typeface="Lato"/>
                <a:ea typeface="Lato"/>
                <a:cs typeface="Lato"/>
                <a:sym typeface="Lato"/>
              </a:rPr>
              <a:t>2012</a:t>
            </a:r>
            <a:endParaRPr>
              <a:latin typeface="Lato"/>
              <a:ea typeface="Lato"/>
              <a:cs typeface="Lato"/>
              <a:sym typeface="Lato"/>
            </a:endParaRPr>
          </a:p>
        </p:txBody>
      </p:sp>
      <p:sp>
        <p:nvSpPr>
          <p:cNvPr id="578" name="Google Shape;578;p69"/>
          <p:cNvSpPr txBox="1"/>
          <p:nvPr/>
        </p:nvSpPr>
        <p:spPr>
          <a:xfrm>
            <a:off x="3346050" y="1728800"/>
            <a:ext cx="2336400" cy="3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l">
                <a:latin typeface="Lato"/>
                <a:ea typeface="Lato"/>
                <a:cs typeface="Lato"/>
                <a:sym typeface="Lato"/>
              </a:rPr>
              <a:t>2014</a:t>
            </a:r>
            <a:endParaRPr>
              <a:latin typeface="Lato"/>
              <a:ea typeface="Lato"/>
              <a:cs typeface="Lato"/>
              <a:sym typeface="Lato"/>
            </a:endParaRPr>
          </a:p>
        </p:txBody>
      </p:sp>
      <p:sp>
        <p:nvSpPr>
          <p:cNvPr id="579" name="Google Shape;579;p69"/>
          <p:cNvSpPr txBox="1"/>
          <p:nvPr/>
        </p:nvSpPr>
        <p:spPr>
          <a:xfrm>
            <a:off x="5846875" y="1728800"/>
            <a:ext cx="1217700" cy="3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l">
                <a:latin typeface="Lato"/>
                <a:ea typeface="Lato"/>
                <a:cs typeface="Lato"/>
                <a:sym typeface="Lato"/>
              </a:rPr>
              <a:t>2015</a:t>
            </a:r>
            <a:endParaRPr>
              <a:latin typeface="Lato"/>
              <a:ea typeface="Lato"/>
              <a:cs typeface="Lato"/>
              <a:sym typeface="Lato"/>
            </a:endParaRPr>
          </a:p>
        </p:txBody>
      </p:sp>
      <p:pic>
        <p:nvPicPr>
          <p:cNvPr id="580" name="Google Shape;580;p69"/>
          <p:cNvPicPr preferRelativeResize="0"/>
          <p:nvPr/>
        </p:nvPicPr>
        <p:blipFill>
          <a:blip r:embed="rId3">
            <a:alphaModFix/>
          </a:blip>
          <a:stretch>
            <a:fillRect/>
          </a:stretch>
        </p:blipFill>
        <p:spPr>
          <a:xfrm>
            <a:off x="685800" y="2060600"/>
            <a:ext cx="6167049" cy="2915225"/>
          </a:xfrm>
          <a:prstGeom prst="rect">
            <a:avLst/>
          </a:prstGeom>
          <a:noFill/>
          <a:ln>
            <a:noFill/>
          </a:ln>
        </p:spPr>
      </p:pic>
      <p:sp>
        <p:nvSpPr>
          <p:cNvPr id="581" name="Google Shape;581;p69"/>
          <p:cNvSpPr txBox="1"/>
          <p:nvPr/>
        </p:nvSpPr>
        <p:spPr>
          <a:xfrm>
            <a:off x="729450" y="4853000"/>
            <a:ext cx="1217700" cy="3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l">
                <a:latin typeface="Lato"/>
                <a:ea typeface="Lato"/>
                <a:cs typeface="Lato"/>
                <a:sym typeface="Lato"/>
              </a:rPr>
              <a:t>NEC-UIUC</a:t>
            </a:r>
            <a:endParaRPr>
              <a:latin typeface="Lato"/>
              <a:ea typeface="Lato"/>
              <a:cs typeface="Lato"/>
              <a:sym typeface="Lato"/>
            </a:endParaRPr>
          </a:p>
        </p:txBody>
      </p:sp>
      <p:sp>
        <p:nvSpPr>
          <p:cNvPr id="582" name="Google Shape;582;p69"/>
          <p:cNvSpPr txBox="1"/>
          <p:nvPr/>
        </p:nvSpPr>
        <p:spPr>
          <a:xfrm>
            <a:off x="1947150" y="4853000"/>
            <a:ext cx="1398900" cy="3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l">
                <a:latin typeface="Lato"/>
                <a:ea typeface="Lato"/>
                <a:cs typeface="Lato"/>
                <a:sym typeface="Lato"/>
              </a:rPr>
              <a:t>SuperVision</a:t>
            </a:r>
            <a:endParaRPr>
              <a:latin typeface="Lato"/>
              <a:ea typeface="Lato"/>
              <a:cs typeface="Lato"/>
              <a:sym typeface="Lato"/>
            </a:endParaRPr>
          </a:p>
        </p:txBody>
      </p:sp>
      <p:sp>
        <p:nvSpPr>
          <p:cNvPr id="583" name="Google Shape;583;p69"/>
          <p:cNvSpPr txBox="1"/>
          <p:nvPr/>
        </p:nvSpPr>
        <p:spPr>
          <a:xfrm>
            <a:off x="3346050" y="4853000"/>
            <a:ext cx="2336400" cy="3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l">
                <a:latin typeface="Lato"/>
                <a:ea typeface="Lato"/>
                <a:cs typeface="Lato"/>
                <a:sym typeface="Lato"/>
              </a:rPr>
              <a:t>GoogLeNet		VGG</a:t>
            </a:r>
            <a:endParaRPr>
              <a:latin typeface="Lato"/>
              <a:ea typeface="Lato"/>
              <a:cs typeface="Lato"/>
              <a:sym typeface="Lato"/>
            </a:endParaRPr>
          </a:p>
        </p:txBody>
      </p:sp>
      <p:sp>
        <p:nvSpPr>
          <p:cNvPr id="584" name="Google Shape;584;p69"/>
          <p:cNvSpPr txBox="1"/>
          <p:nvPr/>
        </p:nvSpPr>
        <p:spPr>
          <a:xfrm>
            <a:off x="5846875" y="4853000"/>
            <a:ext cx="1217700" cy="3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l">
                <a:latin typeface="Lato"/>
                <a:ea typeface="Lato"/>
                <a:cs typeface="Lato"/>
                <a:sym typeface="Lato"/>
              </a:rPr>
              <a:t>MSRA</a:t>
            </a:r>
            <a:endParaRPr>
              <a:latin typeface="Lato"/>
              <a:ea typeface="Lato"/>
              <a:cs typeface="Lato"/>
              <a:sym typeface="Lat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sp>
        <p:nvSpPr>
          <p:cNvPr id="589" name="Google Shape;589;p70"/>
          <p:cNvSpPr txBox="1"/>
          <p:nvPr>
            <p:ph type="title"/>
          </p:nvPr>
        </p:nvSpPr>
        <p:spPr>
          <a:xfrm>
            <a:off x="729450" y="1322450"/>
            <a:ext cx="80106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Wat als je niet genoeg training data hebt?</a:t>
            </a:r>
            <a:endParaRPr sz="2400"/>
          </a:p>
        </p:txBody>
      </p:sp>
      <p:sp>
        <p:nvSpPr>
          <p:cNvPr id="590" name="Google Shape;590;p7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solidFill>
                  <a:schemeClr val="lt1"/>
                </a:solidFill>
              </a:rPr>
              <a:t>‹#›</a:t>
            </a:fld>
            <a:endParaRPr>
              <a:solidFill>
                <a:schemeClr val="lt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4" name="Shape 594"/>
        <p:cNvGrpSpPr/>
        <p:nvPr/>
      </p:nvGrpSpPr>
      <p:grpSpPr>
        <a:xfrm>
          <a:off x="0" y="0"/>
          <a:ext cx="0" cy="0"/>
          <a:chOff x="0" y="0"/>
          <a:chExt cx="0" cy="0"/>
        </a:xfrm>
      </p:grpSpPr>
      <p:sp>
        <p:nvSpPr>
          <p:cNvPr id="595" name="Google Shape;595;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Data Augmentation</a:t>
            </a:r>
            <a:endParaRPr/>
          </a:p>
        </p:txBody>
      </p:sp>
      <p:sp>
        <p:nvSpPr>
          <p:cNvPr id="596" name="Google Shape;596;p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Transformaties toepassen op training afbeeldingen</a:t>
            </a:r>
            <a:endParaRPr/>
          </a:p>
          <a:p>
            <a:pPr indent="-311150" lvl="0" marL="457200" rtl="0" algn="l">
              <a:spcBef>
                <a:spcPts val="1600"/>
              </a:spcBef>
              <a:spcAft>
                <a:spcPts val="0"/>
              </a:spcAft>
              <a:buSzPts val="1300"/>
              <a:buChar char="-"/>
            </a:pPr>
            <a:r>
              <a:rPr lang="nl"/>
              <a:t>Resizing</a:t>
            </a:r>
            <a:endParaRPr/>
          </a:p>
          <a:p>
            <a:pPr indent="-311150" lvl="0" marL="457200" rtl="0" algn="l">
              <a:spcBef>
                <a:spcPts val="0"/>
              </a:spcBef>
              <a:spcAft>
                <a:spcPts val="0"/>
              </a:spcAft>
              <a:buSzPts val="1300"/>
              <a:buChar char="-"/>
            </a:pPr>
            <a:r>
              <a:rPr lang="nl"/>
              <a:t>Cropping</a:t>
            </a:r>
            <a:endParaRPr/>
          </a:p>
          <a:p>
            <a:pPr indent="-311150" lvl="0" marL="457200" rtl="0" algn="l">
              <a:spcBef>
                <a:spcPts val="0"/>
              </a:spcBef>
              <a:spcAft>
                <a:spcPts val="0"/>
              </a:spcAft>
              <a:buSzPts val="1300"/>
              <a:buChar char="-"/>
            </a:pPr>
            <a:r>
              <a:rPr lang="nl"/>
              <a:t>Flipping</a:t>
            </a:r>
            <a:endParaRPr/>
          </a:p>
          <a:p>
            <a:pPr indent="-311150" lvl="0" marL="457200" rtl="0" algn="l">
              <a:spcBef>
                <a:spcPts val="0"/>
              </a:spcBef>
              <a:spcAft>
                <a:spcPts val="0"/>
              </a:spcAft>
              <a:buSzPts val="1300"/>
              <a:buChar char="-"/>
            </a:pPr>
            <a:r>
              <a:rPr lang="nl"/>
              <a:t>Rotation</a:t>
            </a:r>
            <a:endParaRPr/>
          </a:p>
        </p:txBody>
      </p:sp>
      <p:sp>
        <p:nvSpPr>
          <p:cNvPr id="597" name="Google Shape;597;p7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598" name="Google Shape;598;p71"/>
          <p:cNvPicPr preferRelativeResize="0"/>
          <p:nvPr/>
        </p:nvPicPr>
        <p:blipFill rotWithShape="1">
          <a:blip r:embed="rId3">
            <a:alphaModFix/>
          </a:blip>
          <a:srcRect b="17648" l="0" r="0" t="0"/>
          <a:stretch/>
        </p:blipFill>
        <p:spPr>
          <a:xfrm>
            <a:off x="2665725" y="2620475"/>
            <a:ext cx="5564250" cy="2322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Wat is Computer Vision?</a:t>
            </a:r>
            <a:endParaRPr/>
          </a:p>
        </p:txBody>
      </p:sp>
      <p:sp>
        <p:nvSpPr>
          <p:cNvPr id="122" name="Google Shape;122;p18"/>
          <p:cNvSpPr txBox="1"/>
          <p:nvPr>
            <p:ph idx="1" type="body"/>
          </p:nvPr>
        </p:nvSpPr>
        <p:spPr>
          <a:xfrm>
            <a:off x="729450" y="2078875"/>
            <a:ext cx="7688700" cy="3064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nl"/>
              <a:t>Computer</a:t>
            </a:r>
            <a:br>
              <a:rPr lang="nl"/>
            </a:br>
            <a:r>
              <a:rPr i="1" lang="nl"/>
              <a:t>Elektronische machine die bepaalde processen en operaties kan uitvoeren op basis van een set instructies, gestuurd door hardware of software</a:t>
            </a:r>
            <a:br>
              <a:rPr i="1" lang="nl"/>
            </a:br>
            <a:endParaRPr i="1"/>
          </a:p>
          <a:p>
            <a:pPr indent="-311150" lvl="0" marL="457200" rtl="0" algn="l">
              <a:spcBef>
                <a:spcPts val="0"/>
              </a:spcBef>
              <a:spcAft>
                <a:spcPts val="0"/>
              </a:spcAft>
              <a:buSzPts val="1300"/>
              <a:buAutoNum type="arabicPeriod"/>
            </a:pPr>
            <a:r>
              <a:rPr lang="nl"/>
              <a:t>Vision</a:t>
            </a:r>
            <a:br>
              <a:rPr lang="nl"/>
            </a:br>
            <a:r>
              <a:rPr i="1" lang="nl"/>
              <a:t>Het begrijpen van een lokale omgeving door de belichting van objecten door het lichtspectrum</a:t>
            </a:r>
            <a:br>
              <a:rPr i="1" lang="nl"/>
            </a:br>
            <a:endParaRPr i="1"/>
          </a:p>
          <a:p>
            <a:pPr indent="-311150" lvl="0" marL="457200" rtl="0" algn="l">
              <a:spcBef>
                <a:spcPts val="0"/>
              </a:spcBef>
              <a:spcAft>
                <a:spcPts val="0"/>
              </a:spcAft>
              <a:buSzPts val="1300"/>
              <a:buAutoNum type="arabicPeriod"/>
            </a:pPr>
            <a:r>
              <a:rPr lang="nl"/>
              <a:t>Computer Vision</a:t>
            </a:r>
            <a:endParaRPr/>
          </a:p>
          <a:p>
            <a:pPr indent="-311150" lvl="1" marL="914400" rtl="0" algn="l">
              <a:spcBef>
                <a:spcPts val="0"/>
              </a:spcBef>
              <a:spcAft>
                <a:spcPts val="0"/>
              </a:spcAft>
              <a:buSzPts val="1300"/>
              <a:buChar char="-"/>
            </a:pPr>
            <a:r>
              <a:rPr i="1" lang="nl" sz="1300"/>
              <a:t>Machines die proberen te begrijpen wat ze zien om een bepaald doel te bereiken</a:t>
            </a:r>
            <a:endParaRPr i="1" sz="1300"/>
          </a:p>
          <a:p>
            <a:pPr indent="-311150" lvl="1" marL="914400" rtl="0" algn="l">
              <a:spcBef>
                <a:spcPts val="0"/>
              </a:spcBef>
              <a:spcAft>
                <a:spcPts val="0"/>
              </a:spcAft>
              <a:buSzPts val="1300"/>
              <a:buChar char="-"/>
            </a:pPr>
            <a:r>
              <a:rPr i="1" lang="nl" sz="1300"/>
              <a:t>Het proces waarbij een machine of systeem een begrip van visuele informatie krijgt door (een) algoritme(s) te runnen op de gegeven informatie</a:t>
            </a:r>
            <a:endParaRPr i="1" sz="1300"/>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sp>
        <p:nvSpPr>
          <p:cNvPr id="603" name="Google Shape;603;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Transfer Learning</a:t>
            </a:r>
            <a:endParaRPr/>
          </a:p>
        </p:txBody>
      </p:sp>
      <p:sp>
        <p:nvSpPr>
          <p:cNvPr id="604" name="Google Shape;604;p7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
        <p:nvSpPr>
          <p:cNvPr id="605" name="Google Shape;605;p72"/>
          <p:cNvSpPr txBox="1"/>
          <p:nvPr/>
        </p:nvSpPr>
        <p:spPr>
          <a:xfrm>
            <a:off x="729450" y="1777650"/>
            <a:ext cx="70281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a:latin typeface="Lato"/>
                <a:ea typeface="Lato"/>
                <a:cs typeface="Lato"/>
                <a:sym typeface="Lato"/>
              </a:rPr>
              <a:t>1</a:t>
            </a:r>
            <a:r>
              <a:rPr lang="nl">
                <a:latin typeface="Lato"/>
                <a:ea typeface="Lato"/>
                <a:cs typeface="Lato"/>
                <a:sym typeface="Lato"/>
              </a:rPr>
              <a:t>. Train op ImageNet		2. Kleine dataset 			        3. Grotere dataset</a:t>
            </a:r>
            <a:endParaRPr>
              <a:latin typeface="Lato"/>
              <a:ea typeface="Lato"/>
              <a:cs typeface="Lato"/>
              <a:sym typeface="Lato"/>
            </a:endParaRPr>
          </a:p>
        </p:txBody>
      </p:sp>
      <p:pic>
        <p:nvPicPr>
          <p:cNvPr id="606" name="Google Shape;606;p72"/>
          <p:cNvPicPr preferRelativeResize="0"/>
          <p:nvPr/>
        </p:nvPicPr>
        <p:blipFill>
          <a:blip r:embed="rId3">
            <a:alphaModFix/>
          </a:blip>
          <a:stretch>
            <a:fillRect/>
          </a:stretch>
        </p:blipFill>
        <p:spPr>
          <a:xfrm>
            <a:off x="805650" y="2052850"/>
            <a:ext cx="7217032" cy="30906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0" name="Shape 610"/>
        <p:cNvGrpSpPr/>
        <p:nvPr/>
      </p:nvGrpSpPr>
      <p:grpSpPr>
        <a:xfrm>
          <a:off x="0" y="0"/>
          <a:ext cx="0" cy="0"/>
          <a:chOff x="0" y="0"/>
          <a:chExt cx="0" cy="0"/>
        </a:xfrm>
      </p:grpSpPr>
      <p:sp>
        <p:nvSpPr>
          <p:cNvPr id="611" name="Google Shape;611;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Transfer Learning</a:t>
            </a:r>
            <a:endParaRPr/>
          </a:p>
        </p:txBody>
      </p:sp>
      <p:sp>
        <p:nvSpPr>
          <p:cNvPr id="612" name="Google Shape;612;p7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613" name="Google Shape;613;p73"/>
          <p:cNvPicPr preferRelativeResize="0"/>
          <p:nvPr/>
        </p:nvPicPr>
        <p:blipFill rotWithShape="1">
          <a:blip r:embed="rId3">
            <a:alphaModFix/>
          </a:blip>
          <a:srcRect b="0" l="0" r="89180" t="0"/>
          <a:stretch/>
        </p:blipFill>
        <p:spPr>
          <a:xfrm>
            <a:off x="805650" y="2052850"/>
            <a:ext cx="780850" cy="3090600"/>
          </a:xfrm>
          <a:prstGeom prst="rect">
            <a:avLst/>
          </a:prstGeom>
          <a:noFill/>
          <a:ln>
            <a:noFill/>
          </a:ln>
        </p:spPr>
      </p:pic>
      <p:sp>
        <p:nvSpPr>
          <p:cNvPr id="614" name="Google Shape;614;p73"/>
          <p:cNvSpPr txBox="1"/>
          <p:nvPr/>
        </p:nvSpPr>
        <p:spPr>
          <a:xfrm>
            <a:off x="1918225" y="2532100"/>
            <a:ext cx="1355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a:latin typeface="Lato"/>
                <a:ea typeface="Lato"/>
                <a:cs typeface="Lato"/>
                <a:sym typeface="Lato"/>
              </a:rPr>
              <a:t>Meer specifiek</a:t>
            </a:r>
            <a:endParaRPr>
              <a:latin typeface="Lato"/>
              <a:ea typeface="Lato"/>
              <a:cs typeface="Lato"/>
              <a:sym typeface="Lato"/>
            </a:endParaRPr>
          </a:p>
        </p:txBody>
      </p:sp>
      <p:sp>
        <p:nvSpPr>
          <p:cNvPr id="615" name="Google Shape;615;p73"/>
          <p:cNvSpPr txBox="1"/>
          <p:nvPr/>
        </p:nvSpPr>
        <p:spPr>
          <a:xfrm>
            <a:off x="1918225" y="4062250"/>
            <a:ext cx="16215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a:latin typeface="Lato"/>
                <a:ea typeface="Lato"/>
                <a:cs typeface="Lato"/>
                <a:sym typeface="Lato"/>
              </a:rPr>
              <a:t>Meer algemeen</a:t>
            </a:r>
            <a:endParaRPr>
              <a:latin typeface="Lato"/>
              <a:ea typeface="Lato"/>
              <a:cs typeface="Lato"/>
              <a:sym typeface="Lato"/>
            </a:endParaRPr>
          </a:p>
        </p:txBody>
      </p:sp>
      <p:cxnSp>
        <p:nvCxnSpPr>
          <p:cNvPr id="616" name="Google Shape;616;p73"/>
          <p:cNvCxnSpPr/>
          <p:nvPr/>
        </p:nvCxnSpPr>
        <p:spPr>
          <a:xfrm flipH="1">
            <a:off x="1615200" y="4479150"/>
            <a:ext cx="663600" cy="101100"/>
          </a:xfrm>
          <a:prstGeom prst="straightConnector1">
            <a:avLst/>
          </a:prstGeom>
          <a:noFill/>
          <a:ln cap="flat" cmpd="sng" w="9525">
            <a:solidFill>
              <a:schemeClr val="dk2"/>
            </a:solidFill>
            <a:prstDash val="solid"/>
            <a:round/>
            <a:headEnd len="med" w="med" type="none"/>
            <a:tailEnd len="med" w="med" type="triangle"/>
          </a:ln>
        </p:spPr>
      </p:cxnSp>
      <p:cxnSp>
        <p:nvCxnSpPr>
          <p:cNvPr id="617" name="Google Shape;617;p73"/>
          <p:cNvCxnSpPr/>
          <p:nvPr/>
        </p:nvCxnSpPr>
        <p:spPr>
          <a:xfrm rot="10800000">
            <a:off x="1716425" y="2416600"/>
            <a:ext cx="461400" cy="115500"/>
          </a:xfrm>
          <a:prstGeom prst="straightConnector1">
            <a:avLst/>
          </a:prstGeom>
          <a:noFill/>
          <a:ln cap="flat" cmpd="sng" w="9525">
            <a:solidFill>
              <a:schemeClr val="dk2"/>
            </a:solidFill>
            <a:prstDash val="solid"/>
            <a:round/>
            <a:headEnd len="med" w="med" type="none"/>
            <a:tailEnd len="med" w="med" type="triangle"/>
          </a:ln>
        </p:spPr>
      </p:cxnSp>
      <p:graphicFrame>
        <p:nvGraphicFramePr>
          <p:cNvPr id="618" name="Google Shape;618;p73"/>
          <p:cNvGraphicFramePr/>
          <p:nvPr/>
        </p:nvGraphicFramePr>
        <p:xfrm>
          <a:off x="4085325" y="2315350"/>
          <a:ext cx="3000000" cy="3000000"/>
        </p:xfrm>
        <a:graphic>
          <a:graphicData uri="http://schemas.openxmlformats.org/drawingml/2006/table">
            <a:tbl>
              <a:tblPr>
                <a:noFill/>
                <a:tableStyleId>{AC1714F1-9293-485F-8C24-338D49404681}</a:tableStyleId>
              </a:tblPr>
              <a:tblGrid>
                <a:gridCol w="1444275"/>
                <a:gridCol w="1444275"/>
                <a:gridCol w="1444275"/>
              </a:tblGrid>
              <a:tr h="381000">
                <a:tc>
                  <a:txBody>
                    <a:bodyPr/>
                    <a:lstStyle/>
                    <a:p>
                      <a:pPr indent="0" lvl="0" marL="0" rtl="0" algn="l">
                        <a:spcBef>
                          <a:spcPts val="0"/>
                        </a:spcBef>
                        <a:spcAft>
                          <a:spcPts val="0"/>
                        </a:spcAft>
                        <a:buNone/>
                      </a:pPr>
                      <a:r>
                        <a:t/>
                      </a:r>
                      <a:endParaRPr/>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b="1" lang="nl"/>
                        <a:t>Soortgelijke dataset</a:t>
                      </a:r>
                      <a:endParaRPr b="1"/>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b="1" lang="nl"/>
                        <a:t>Andere dataset</a:t>
                      </a:r>
                      <a:endParaRPr b="1"/>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D9D9D9"/>
                    </a:solidFill>
                  </a:tcPr>
                </a:tc>
              </a:tr>
              <a:tr h="381000">
                <a:tc>
                  <a:txBody>
                    <a:bodyPr/>
                    <a:lstStyle/>
                    <a:p>
                      <a:pPr indent="0" lvl="0" marL="0" rtl="0" algn="l">
                        <a:spcBef>
                          <a:spcPts val="0"/>
                        </a:spcBef>
                        <a:spcAft>
                          <a:spcPts val="0"/>
                        </a:spcAft>
                        <a:buNone/>
                      </a:pPr>
                      <a:r>
                        <a:rPr b="1" lang="nl"/>
                        <a:t>Weinig data</a:t>
                      </a:r>
                      <a:endParaRPr b="1"/>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nl"/>
                        <a:t>?</a:t>
                      </a:r>
                      <a:br>
                        <a:rPr lang="nl"/>
                      </a:br>
                      <a:br>
                        <a:rPr lang="nl"/>
                      </a:br>
                      <a:endParaRPr/>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l">
                        <a:spcBef>
                          <a:spcPts val="0"/>
                        </a:spcBef>
                        <a:spcAft>
                          <a:spcPts val="0"/>
                        </a:spcAft>
                        <a:buNone/>
                      </a:pPr>
                      <a:r>
                        <a:rPr lang="nl"/>
                        <a:t>?</a:t>
                      </a:r>
                      <a:endParaRPr/>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r>
              <a:tr h="381000">
                <a:tc>
                  <a:txBody>
                    <a:bodyPr/>
                    <a:lstStyle/>
                    <a:p>
                      <a:pPr indent="0" lvl="0" marL="0" rtl="0" algn="l">
                        <a:spcBef>
                          <a:spcPts val="0"/>
                        </a:spcBef>
                        <a:spcAft>
                          <a:spcPts val="0"/>
                        </a:spcAft>
                        <a:buNone/>
                      </a:pPr>
                      <a:r>
                        <a:rPr b="1" lang="nl"/>
                        <a:t>Redelijk veel data</a:t>
                      </a:r>
                      <a:endParaRPr b="1"/>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nl"/>
                        <a:t>?</a:t>
                      </a:r>
                      <a:br>
                        <a:rPr lang="nl"/>
                      </a:br>
                      <a:br>
                        <a:rPr lang="nl"/>
                      </a:br>
                      <a:br>
                        <a:rPr lang="nl"/>
                      </a:br>
                      <a:endParaRPr/>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l">
                        <a:spcBef>
                          <a:spcPts val="0"/>
                        </a:spcBef>
                        <a:spcAft>
                          <a:spcPts val="0"/>
                        </a:spcAft>
                        <a:buNone/>
                      </a:pPr>
                      <a:r>
                        <a:rPr lang="nl"/>
                        <a:t>?</a:t>
                      </a:r>
                      <a:endParaRPr/>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2" name="Shape 622"/>
        <p:cNvGrpSpPr/>
        <p:nvPr/>
      </p:nvGrpSpPr>
      <p:grpSpPr>
        <a:xfrm>
          <a:off x="0" y="0"/>
          <a:ext cx="0" cy="0"/>
          <a:chOff x="0" y="0"/>
          <a:chExt cx="0" cy="0"/>
        </a:xfrm>
      </p:grpSpPr>
      <p:sp>
        <p:nvSpPr>
          <p:cNvPr id="623" name="Google Shape;623;p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Transfer Learning</a:t>
            </a:r>
            <a:endParaRPr/>
          </a:p>
        </p:txBody>
      </p:sp>
      <p:sp>
        <p:nvSpPr>
          <p:cNvPr id="624" name="Google Shape;624;p7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625" name="Google Shape;625;p74"/>
          <p:cNvPicPr preferRelativeResize="0"/>
          <p:nvPr/>
        </p:nvPicPr>
        <p:blipFill rotWithShape="1">
          <a:blip r:embed="rId3">
            <a:alphaModFix/>
          </a:blip>
          <a:srcRect b="0" l="0" r="89180" t="0"/>
          <a:stretch/>
        </p:blipFill>
        <p:spPr>
          <a:xfrm>
            <a:off x="805650" y="2052850"/>
            <a:ext cx="780850" cy="3090600"/>
          </a:xfrm>
          <a:prstGeom prst="rect">
            <a:avLst/>
          </a:prstGeom>
          <a:noFill/>
          <a:ln>
            <a:noFill/>
          </a:ln>
        </p:spPr>
      </p:pic>
      <p:sp>
        <p:nvSpPr>
          <p:cNvPr id="626" name="Google Shape;626;p74"/>
          <p:cNvSpPr txBox="1"/>
          <p:nvPr/>
        </p:nvSpPr>
        <p:spPr>
          <a:xfrm>
            <a:off x="1918225" y="2532100"/>
            <a:ext cx="1355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a:latin typeface="Lato"/>
                <a:ea typeface="Lato"/>
                <a:cs typeface="Lato"/>
                <a:sym typeface="Lato"/>
              </a:rPr>
              <a:t>Meer specifiek</a:t>
            </a:r>
            <a:endParaRPr>
              <a:latin typeface="Lato"/>
              <a:ea typeface="Lato"/>
              <a:cs typeface="Lato"/>
              <a:sym typeface="Lato"/>
            </a:endParaRPr>
          </a:p>
        </p:txBody>
      </p:sp>
      <p:sp>
        <p:nvSpPr>
          <p:cNvPr id="627" name="Google Shape;627;p74"/>
          <p:cNvSpPr txBox="1"/>
          <p:nvPr/>
        </p:nvSpPr>
        <p:spPr>
          <a:xfrm>
            <a:off x="1918225" y="4062250"/>
            <a:ext cx="16215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a:latin typeface="Lato"/>
                <a:ea typeface="Lato"/>
                <a:cs typeface="Lato"/>
                <a:sym typeface="Lato"/>
              </a:rPr>
              <a:t>Meer algemeen</a:t>
            </a:r>
            <a:endParaRPr>
              <a:latin typeface="Lato"/>
              <a:ea typeface="Lato"/>
              <a:cs typeface="Lato"/>
              <a:sym typeface="Lato"/>
            </a:endParaRPr>
          </a:p>
        </p:txBody>
      </p:sp>
      <p:cxnSp>
        <p:nvCxnSpPr>
          <p:cNvPr id="628" name="Google Shape;628;p74"/>
          <p:cNvCxnSpPr/>
          <p:nvPr/>
        </p:nvCxnSpPr>
        <p:spPr>
          <a:xfrm flipH="1">
            <a:off x="1615200" y="4479150"/>
            <a:ext cx="663600" cy="101100"/>
          </a:xfrm>
          <a:prstGeom prst="straightConnector1">
            <a:avLst/>
          </a:prstGeom>
          <a:noFill/>
          <a:ln cap="flat" cmpd="sng" w="9525">
            <a:solidFill>
              <a:schemeClr val="dk2"/>
            </a:solidFill>
            <a:prstDash val="solid"/>
            <a:round/>
            <a:headEnd len="med" w="med" type="none"/>
            <a:tailEnd len="med" w="med" type="triangle"/>
          </a:ln>
        </p:spPr>
      </p:cxnSp>
      <p:cxnSp>
        <p:nvCxnSpPr>
          <p:cNvPr id="629" name="Google Shape;629;p74"/>
          <p:cNvCxnSpPr/>
          <p:nvPr/>
        </p:nvCxnSpPr>
        <p:spPr>
          <a:xfrm rot="10800000">
            <a:off x="1716425" y="2416600"/>
            <a:ext cx="461400" cy="115500"/>
          </a:xfrm>
          <a:prstGeom prst="straightConnector1">
            <a:avLst/>
          </a:prstGeom>
          <a:noFill/>
          <a:ln cap="flat" cmpd="sng" w="9525">
            <a:solidFill>
              <a:schemeClr val="dk2"/>
            </a:solidFill>
            <a:prstDash val="solid"/>
            <a:round/>
            <a:headEnd len="med" w="med" type="none"/>
            <a:tailEnd len="med" w="med" type="triangle"/>
          </a:ln>
        </p:spPr>
      </p:cxnSp>
      <p:graphicFrame>
        <p:nvGraphicFramePr>
          <p:cNvPr id="630" name="Google Shape;630;p74"/>
          <p:cNvGraphicFramePr/>
          <p:nvPr/>
        </p:nvGraphicFramePr>
        <p:xfrm>
          <a:off x="4085325" y="2315350"/>
          <a:ext cx="3000000" cy="3000000"/>
        </p:xfrm>
        <a:graphic>
          <a:graphicData uri="http://schemas.openxmlformats.org/drawingml/2006/table">
            <a:tbl>
              <a:tblPr>
                <a:noFill/>
                <a:tableStyleId>{AC1714F1-9293-485F-8C24-338D49404681}</a:tableStyleId>
              </a:tblPr>
              <a:tblGrid>
                <a:gridCol w="1444275"/>
                <a:gridCol w="1444275"/>
                <a:gridCol w="1444275"/>
              </a:tblGrid>
              <a:tr h="381000">
                <a:tc>
                  <a:txBody>
                    <a:bodyPr/>
                    <a:lstStyle/>
                    <a:p>
                      <a:pPr indent="0" lvl="0" marL="0" rtl="0" algn="l">
                        <a:spcBef>
                          <a:spcPts val="0"/>
                        </a:spcBef>
                        <a:spcAft>
                          <a:spcPts val="0"/>
                        </a:spcAft>
                        <a:buNone/>
                      </a:pPr>
                      <a:r>
                        <a:t/>
                      </a:r>
                      <a:endParaRPr/>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b="1" lang="nl"/>
                        <a:t>Soortgelijke dataset</a:t>
                      </a:r>
                      <a:endParaRPr b="1"/>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b="1" lang="nl"/>
                        <a:t>Andere dataset</a:t>
                      </a:r>
                      <a:endParaRPr b="1"/>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D9D9D9"/>
                    </a:solidFill>
                  </a:tcPr>
                </a:tc>
              </a:tr>
              <a:tr h="381000">
                <a:tc>
                  <a:txBody>
                    <a:bodyPr/>
                    <a:lstStyle/>
                    <a:p>
                      <a:pPr indent="0" lvl="0" marL="0" rtl="0" algn="l">
                        <a:spcBef>
                          <a:spcPts val="0"/>
                        </a:spcBef>
                        <a:spcAft>
                          <a:spcPts val="0"/>
                        </a:spcAft>
                        <a:buNone/>
                      </a:pPr>
                      <a:r>
                        <a:rPr b="1" lang="nl"/>
                        <a:t>Weinig data</a:t>
                      </a:r>
                      <a:endParaRPr b="1"/>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nl"/>
                        <a:t>Gebruik Linear Classifier in top layer</a:t>
                      </a:r>
                      <a:endParaRPr/>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l">
                        <a:spcBef>
                          <a:spcPts val="0"/>
                        </a:spcBef>
                        <a:spcAft>
                          <a:spcPts val="0"/>
                        </a:spcAft>
                        <a:buNone/>
                      </a:pPr>
                      <a:r>
                        <a:rPr lang="nl"/>
                        <a:t>Probleem..</a:t>
                      </a:r>
                      <a:endParaRPr/>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r>
              <a:tr h="381000">
                <a:tc>
                  <a:txBody>
                    <a:bodyPr/>
                    <a:lstStyle/>
                    <a:p>
                      <a:pPr indent="0" lvl="0" marL="0" rtl="0" algn="l">
                        <a:spcBef>
                          <a:spcPts val="0"/>
                        </a:spcBef>
                        <a:spcAft>
                          <a:spcPts val="0"/>
                        </a:spcAft>
                        <a:buNone/>
                      </a:pPr>
                      <a:r>
                        <a:rPr b="1" lang="nl"/>
                        <a:t>Redelijk veel data</a:t>
                      </a:r>
                      <a:endParaRPr b="1"/>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nl"/>
                        <a:t>Finetune een paar lagen</a:t>
                      </a:r>
                      <a:endParaRPr/>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l">
                        <a:spcBef>
                          <a:spcPts val="0"/>
                        </a:spcBef>
                        <a:spcAft>
                          <a:spcPts val="0"/>
                        </a:spcAft>
                        <a:buNone/>
                      </a:pPr>
                      <a:r>
                        <a:rPr lang="nl"/>
                        <a:t>Finetune een grotere hoeveelheid lagen</a:t>
                      </a:r>
                      <a:endParaRPr/>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4" name="Shape 634"/>
        <p:cNvGrpSpPr/>
        <p:nvPr/>
      </p:nvGrpSpPr>
      <p:grpSpPr>
        <a:xfrm>
          <a:off x="0" y="0"/>
          <a:ext cx="0" cy="0"/>
          <a:chOff x="0" y="0"/>
          <a:chExt cx="0" cy="0"/>
        </a:xfrm>
      </p:grpSpPr>
      <p:sp>
        <p:nvSpPr>
          <p:cNvPr id="635" name="Google Shape;635;p7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Conclusie &amp; Applicaties</a:t>
            </a:r>
            <a:endParaRPr/>
          </a:p>
        </p:txBody>
      </p:sp>
      <p:sp>
        <p:nvSpPr>
          <p:cNvPr id="636" name="Google Shape;636;p7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solidFill>
                  <a:schemeClr val="lt1"/>
                </a:solidFill>
              </a:rPr>
              <a:t>‹#›</a:t>
            </a:fld>
            <a:endParaRPr>
              <a:solidFill>
                <a:schemeClr val="lt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 name="Shape 640"/>
        <p:cNvGrpSpPr/>
        <p:nvPr/>
      </p:nvGrpSpPr>
      <p:grpSpPr>
        <a:xfrm>
          <a:off x="0" y="0"/>
          <a:ext cx="0" cy="0"/>
          <a:chOff x="0" y="0"/>
          <a:chExt cx="0" cy="0"/>
        </a:xfrm>
      </p:grpSpPr>
      <p:sp>
        <p:nvSpPr>
          <p:cNvPr id="641" name="Google Shape;641;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Conclusie</a:t>
            </a:r>
            <a:endParaRPr/>
          </a:p>
        </p:txBody>
      </p:sp>
      <p:sp>
        <p:nvSpPr>
          <p:cNvPr id="642" name="Google Shape;642;p7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nl"/>
              <a:t>Computer Vision wordt gebruikt om foto's en video's automatisch te begrijpen</a:t>
            </a:r>
            <a:endParaRPr/>
          </a:p>
          <a:p>
            <a:pPr indent="-311150" lvl="0" marL="457200" rtl="0" algn="l">
              <a:spcBef>
                <a:spcPts val="0"/>
              </a:spcBef>
              <a:spcAft>
                <a:spcPts val="0"/>
              </a:spcAft>
              <a:buSzPts val="1300"/>
              <a:buChar char="-"/>
            </a:pPr>
            <a:r>
              <a:rPr lang="nl"/>
              <a:t>CNNs werken goed omdat ze simpele en complexe features ontdekken</a:t>
            </a:r>
            <a:endParaRPr/>
          </a:p>
          <a:p>
            <a:pPr indent="-298450" lvl="1" marL="914400" rtl="0" algn="l">
              <a:spcBef>
                <a:spcPts val="0"/>
              </a:spcBef>
              <a:spcAft>
                <a:spcPts val="0"/>
              </a:spcAft>
              <a:buSzPts val="1100"/>
              <a:buChar char="-"/>
            </a:pPr>
            <a:r>
              <a:rPr lang="nl"/>
              <a:t>De lokale features moeten algemeen genoeg zijn om over de hele afbeelding gebruikt te kunnen worden</a:t>
            </a:r>
            <a:endParaRPr/>
          </a:p>
          <a:p>
            <a:pPr indent="-311150" lvl="0" marL="457200" rtl="0" algn="l">
              <a:spcBef>
                <a:spcPts val="0"/>
              </a:spcBef>
              <a:spcAft>
                <a:spcPts val="0"/>
              </a:spcAft>
              <a:buSzPts val="1300"/>
              <a:buChar char="-"/>
            </a:pPr>
            <a:r>
              <a:rPr lang="nl"/>
              <a:t>CNNs worden steeds dieper</a:t>
            </a:r>
            <a:endParaRPr/>
          </a:p>
          <a:p>
            <a:pPr indent="-311150" lvl="0" marL="457200" rtl="0" algn="l">
              <a:spcBef>
                <a:spcPts val="0"/>
              </a:spcBef>
              <a:spcAft>
                <a:spcPts val="0"/>
              </a:spcAft>
              <a:buSzPts val="1300"/>
              <a:buChar char="-"/>
            </a:pPr>
            <a:r>
              <a:rPr lang="nl"/>
              <a:t>Data augmentation en/of transfer learning nodig</a:t>
            </a:r>
            <a:endParaRPr/>
          </a:p>
        </p:txBody>
      </p:sp>
      <p:sp>
        <p:nvSpPr>
          <p:cNvPr id="643" name="Google Shape;643;p7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7" name="Shape 647"/>
        <p:cNvGrpSpPr/>
        <p:nvPr/>
      </p:nvGrpSpPr>
      <p:grpSpPr>
        <a:xfrm>
          <a:off x="0" y="0"/>
          <a:ext cx="0" cy="0"/>
          <a:chOff x="0" y="0"/>
          <a:chExt cx="0" cy="0"/>
        </a:xfrm>
      </p:grpSpPr>
      <p:sp>
        <p:nvSpPr>
          <p:cNvPr id="648" name="Google Shape;648;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Boodschappen doen</a:t>
            </a:r>
            <a:endParaRPr/>
          </a:p>
        </p:txBody>
      </p:sp>
      <p:sp>
        <p:nvSpPr>
          <p:cNvPr id="649" name="Google Shape;649;p7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650" name="Google Shape;650;p7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descr="Now open in Seattle! Amazon Go is a new kind of store featuring the world’s most advanced shopping technology. No lines, no checkout – just grab and go! Get the app at http://amazon.com/go" id="651" name="Google Shape;651;p77" title="Introducing Amazon Go and the world’s most advanced shopping technology">
            <a:hlinkClick r:id="rId3"/>
          </p:cNvPr>
          <p:cNvPicPr preferRelativeResize="0"/>
          <p:nvPr/>
        </p:nvPicPr>
        <p:blipFill>
          <a:blip r:embed="rId4">
            <a:alphaModFix/>
          </a:blip>
          <a:stretch>
            <a:fillRect/>
          </a:stretch>
        </p:blipFill>
        <p:spPr>
          <a:xfrm>
            <a:off x="729450" y="2078875"/>
            <a:ext cx="3561300" cy="26709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5" name="Shape 655"/>
        <p:cNvGrpSpPr/>
        <p:nvPr/>
      </p:nvGrpSpPr>
      <p:grpSpPr>
        <a:xfrm>
          <a:off x="0" y="0"/>
          <a:ext cx="0" cy="0"/>
          <a:chOff x="0" y="0"/>
          <a:chExt cx="0" cy="0"/>
        </a:xfrm>
      </p:grpSpPr>
      <p:sp>
        <p:nvSpPr>
          <p:cNvPr id="656" name="Google Shape;656;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Boodschappen doen</a:t>
            </a:r>
            <a:endParaRPr/>
          </a:p>
        </p:txBody>
      </p:sp>
      <p:sp>
        <p:nvSpPr>
          <p:cNvPr id="657" name="Google Shape;657;p78"/>
          <p:cNvSpPr txBox="1"/>
          <p:nvPr>
            <p:ph idx="1" type="body"/>
          </p:nvPr>
        </p:nvSpPr>
        <p:spPr>
          <a:xfrm>
            <a:off x="4794825" y="2078875"/>
            <a:ext cx="36234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nl"/>
              <a:t>Bestaat al in Seattle</a:t>
            </a:r>
            <a:endParaRPr/>
          </a:p>
          <a:p>
            <a:pPr indent="-311150" lvl="0" marL="457200" rtl="0" algn="l">
              <a:spcBef>
                <a:spcPts val="0"/>
              </a:spcBef>
              <a:spcAft>
                <a:spcPts val="0"/>
              </a:spcAft>
              <a:buSzPts val="1300"/>
              <a:buChar char="-"/>
            </a:pPr>
            <a:r>
              <a:rPr lang="nl"/>
              <a:t>Camera's op het plafond</a:t>
            </a:r>
            <a:endParaRPr/>
          </a:p>
          <a:p>
            <a:pPr indent="-311150" lvl="0" marL="457200" rtl="0" algn="l">
              <a:spcBef>
                <a:spcPts val="0"/>
              </a:spcBef>
              <a:spcAft>
                <a:spcPts val="0"/>
              </a:spcAft>
              <a:buSzPts val="1300"/>
              <a:buChar char="-"/>
            </a:pPr>
            <a:r>
              <a:rPr lang="nl"/>
              <a:t>Computer vision bepaalt of een product is gepakt (en door wie)</a:t>
            </a:r>
            <a:endParaRPr/>
          </a:p>
          <a:p>
            <a:pPr indent="-311150" lvl="0" marL="457200" rtl="0" algn="l">
              <a:spcBef>
                <a:spcPts val="0"/>
              </a:spcBef>
              <a:spcAft>
                <a:spcPts val="0"/>
              </a:spcAft>
              <a:buSzPts val="1300"/>
              <a:buChar char="-"/>
            </a:pPr>
            <a:r>
              <a:rPr lang="nl"/>
              <a:t>Mensen trainen de algoritmes bij door fouten op te sporen</a:t>
            </a:r>
            <a:endParaRPr/>
          </a:p>
        </p:txBody>
      </p:sp>
      <p:sp>
        <p:nvSpPr>
          <p:cNvPr id="658" name="Google Shape;658;p7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descr="Now open in Seattle! Amazon Go is a new kind of store featuring the world’s most advanced shopping technology. No lines, no checkout – just grab and go! Get the app at http://amazon.com/go" id="659" name="Google Shape;659;p78" title="Introducing Amazon Go and the world’s most advanced shopping technology">
            <a:hlinkClick r:id="rId3"/>
          </p:cNvPr>
          <p:cNvPicPr preferRelativeResize="0"/>
          <p:nvPr/>
        </p:nvPicPr>
        <p:blipFill>
          <a:blip r:embed="rId4">
            <a:alphaModFix/>
          </a:blip>
          <a:stretch>
            <a:fillRect/>
          </a:stretch>
        </p:blipFill>
        <p:spPr>
          <a:xfrm>
            <a:off x="729450" y="2078875"/>
            <a:ext cx="3561300" cy="26709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3" name="Shape 663"/>
        <p:cNvGrpSpPr/>
        <p:nvPr/>
      </p:nvGrpSpPr>
      <p:grpSpPr>
        <a:xfrm>
          <a:off x="0" y="0"/>
          <a:ext cx="0" cy="0"/>
          <a:chOff x="0" y="0"/>
          <a:chExt cx="0" cy="0"/>
        </a:xfrm>
      </p:grpSpPr>
      <p:sp>
        <p:nvSpPr>
          <p:cNvPr id="664" name="Google Shape;664;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Zelfrijdende Auto's</a:t>
            </a:r>
            <a:endParaRPr/>
          </a:p>
          <a:p>
            <a:pPr indent="0" lvl="0" marL="0" rtl="0" algn="l">
              <a:spcBef>
                <a:spcPts val="0"/>
              </a:spcBef>
              <a:spcAft>
                <a:spcPts val="0"/>
              </a:spcAft>
              <a:buNone/>
            </a:pPr>
            <a:r>
              <a:t/>
            </a:r>
            <a:endParaRPr/>
          </a:p>
        </p:txBody>
      </p:sp>
      <p:sp>
        <p:nvSpPr>
          <p:cNvPr id="665" name="Google Shape;665;p79"/>
          <p:cNvSpPr txBox="1"/>
          <p:nvPr>
            <p:ph idx="1" type="body"/>
          </p:nvPr>
        </p:nvSpPr>
        <p:spPr>
          <a:xfrm>
            <a:off x="4794825" y="2078875"/>
            <a:ext cx="36234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666" name="Google Shape;666;p7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descr="Join one of our safety drivers for a ride in our second generation vehicle, the Lexus, to understand how Google's self-driving technology works on the road. " id="667" name="Google Shape;667;p79" title="A Ride in the Google Self Driving Car">
            <a:hlinkClick r:id="rId3"/>
          </p:cNvPr>
          <p:cNvPicPr preferRelativeResize="0"/>
          <p:nvPr/>
        </p:nvPicPr>
        <p:blipFill>
          <a:blip r:embed="rId4">
            <a:alphaModFix/>
          </a:blip>
          <a:stretch>
            <a:fillRect/>
          </a:stretch>
        </p:blipFill>
        <p:spPr>
          <a:xfrm>
            <a:off x="729450" y="2078875"/>
            <a:ext cx="3561300" cy="26709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1" name="Shape 671"/>
        <p:cNvGrpSpPr/>
        <p:nvPr/>
      </p:nvGrpSpPr>
      <p:grpSpPr>
        <a:xfrm>
          <a:off x="0" y="0"/>
          <a:ext cx="0" cy="0"/>
          <a:chOff x="0" y="0"/>
          <a:chExt cx="0" cy="0"/>
        </a:xfrm>
      </p:grpSpPr>
      <p:sp>
        <p:nvSpPr>
          <p:cNvPr id="672" name="Google Shape;672;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Zelfrijdende Auto's</a:t>
            </a:r>
            <a:endParaRPr/>
          </a:p>
          <a:p>
            <a:pPr indent="0" lvl="0" marL="0" rtl="0" algn="l">
              <a:spcBef>
                <a:spcPts val="0"/>
              </a:spcBef>
              <a:spcAft>
                <a:spcPts val="0"/>
              </a:spcAft>
              <a:buNone/>
            </a:pPr>
            <a:r>
              <a:t/>
            </a:r>
            <a:endParaRPr/>
          </a:p>
        </p:txBody>
      </p:sp>
      <p:sp>
        <p:nvSpPr>
          <p:cNvPr id="673" name="Google Shape;673;p80"/>
          <p:cNvSpPr txBox="1"/>
          <p:nvPr>
            <p:ph idx="1" type="body"/>
          </p:nvPr>
        </p:nvSpPr>
        <p:spPr>
          <a:xfrm>
            <a:off x="4794825" y="2078875"/>
            <a:ext cx="36234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nl"/>
              <a:t>Gebruikt computer vision om objecten te detecteren</a:t>
            </a:r>
            <a:endParaRPr/>
          </a:p>
          <a:p>
            <a:pPr indent="-311150" lvl="0" marL="457200" rtl="0" algn="l">
              <a:spcBef>
                <a:spcPts val="0"/>
              </a:spcBef>
              <a:spcAft>
                <a:spcPts val="0"/>
              </a:spcAft>
              <a:buSzPts val="1300"/>
              <a:buChar char="-"/>
            </a:pPr>
            <a:r>
              <a:rPr lang="nl"/>
              <a:t>Handsignalen van fietsers detecteren</a:t>
            </a:r>
            <a:endParaRPr/>
          </a:p>
        </p:txBody>
      </p:sp>
      <p:sp>
        <p:nvSpPr>
          <p:cNvPr id="674" name="Google Shape;674;p8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descr="Join one of our safety drivers for a ride in our second generation vehicle, the Lexus, to understand how Google's self-driving technology works on the road. " id="675" name="Google Shape;675;p80" title="A Ride in the Google Self Driving Car">
            <a:hlinkClick r:id="rId3"/>
          </p:cNvPr>
          <p:cNvPicPr preferRelativeResize="0"/>
          <p:nvPr/>
        </p:nvPicPr>
        <p:blipFill>
          <a:blip r:embed="rId4">
            <a:alphaModFix/>
          </a:blip>
          <a:stretch>
            <a:fillRect/>
          </a:stretch>
        </p:blipFill>
        <p:spPr>
          <a:xfrm>
            <a:off x="729450" y="2078875"/>
            <a:ext cx="3561300" cy="26709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9" name="Shape 679"/>
        <p:cNvGrpSpPr/>
        <p:nvPr/>
      </p:nvGrpSpPr>
      <p:grpSpPr>
        <a:xfrm>
          <a:off x="0" y="0"/>
          <a:ext cx="0" cy="0"/>
          <a:chOff x="0" y="0"/>
          <a:chExt cx="0" cy="0"/>
        </a:xfrm>
      </p:grpSpPr>
      <p:sp>
        <p:nvSpPr>
          <p:cNvPr id="680" name="Google Shape;680;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Gezondheidszorg</a:t>
            </a:r>
            <a:endParaRPr/>
          </a:p>
        </p:txBody>
      </p:sp>
      <p:sp>
        <p:nvSpPr>
          <p:cNvPr id="681" name="Google Shape;681;p8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nl"/>
              <a:t>Kanker detecteren in scans</a:t>
            </a:r>
            <a:endParaRPr/>
          </a:p>
          <a:p>
            <a:pPr indent="-311150" lvl="0" marL="457200" rtl="0" algn="l">
              <a:spcBef>
                <a:spcPts val="0"/>
              </a:spcBef>
              <a:spcAft>
                <a:spcPts val="0"/>
              </a:spcAft>
              <a:buSzPts val="1300"/>
              <a:buChar char="-"/>
            </a:pPr>
            <a:r>
              <a:rPr lang="nl"/>
              <a:t>Deep CNN</a:t>
            </a:r>
            <a:endParaRPr/>
          </a:p>
          <a:p>
            <a:pPr indent="-298450" lvl="1" marL="914400" rtl="0" algn="l">
              <a:spcBef>
                <a:spcPts val="0"/>
              </a:spcBef>
              <a:spcAft>
                <a:spcPts val="0"/>
              </a:spcAft>
              <a:buSzPts val="1100"/>
              <a:buChar char="-"/>
            </a:pPr>
            <a:r>
              <a:rPr lang="nl"/>
              <a:t>Pretrained op ImageNet (1,28 miljoen images van 1,000 objecten)</a:t>
            </a:r>
            <a:endParaRPr/>
          </a:p>
          <a:p>
            <a:pPr indent="-298450" lvl="1" marL="914400" rtl="0" algn="l">
              <a:spcBef>
                <a:spcPts val="0"/>
              </a:spcBef>
              <a:spcAft>
                <a:spcPts val="0"/>
              </a:spcAft>
              <a:buSzPts val="1100"/>
              <a:buChar char="-"/>
            </a:pPr>
            <a:r>
              <a:rPr lang="nl"/>
              <a:t>Fine-tuned op eigen dataset (129,450 images)</a:t>
            </a:r>
            <a:endParaRPr/>
          </a:p>
          <a:p>
            <a:pPr indent="-311150" lvl="0" marL="457200" rtl="0" algn="l">
              <a:spcBef>
                <a:spcPts val="0"/>
              </a:spcBef>
              <a:spcAft>
                <a:spcPts val="0"/>
              </a:spcAft>
              <a:buSzPts val="1300"/>
              <a:buChar char="-"/>
            </a:pPr>
            <a:r>
              <a:rPr lang="nl"/>
              <a:t>21 dermatologen </a:t>
            </a:r>
            <a:endParaRPr/>
          </a:p>
          <a:p>
            <a:pPr indent="-311150" lvl="0" marL="457200" rtl="0" algn="l">
              <a:spcBef>
                <a:spcPts val="0"/>
              </a:spcBef>
              <a:spcAft>
                <a:spcPts val="0"/>
              </a:spcAft>
              <a:buSzPts val="1300"/>
              <a:buChar char="-"/>
            </a:pPr>
            <a:r>
              <a:rPr lang="nl"/>
              <a:t>CNN detecteert even goed als dermatologen</a:t>
            </a:r>
            <a:endParaRPr/>
          </a:p>
        </p:txBody>
      </p:sp>
      <p:sp>
        <p:nvSpPr>
          <p:cNvPr id="682" name="Google Shape;682;p8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683" name="Google Shape;683;p81"/>
          <p:cNvPicPr preferRelativeResize="0"/>
          <p:nvPr/>
        </p:nvPicPr>
        <p:blipFill rotWithShape="1">
          <a:blip r:embed="rId3">
            <a:alphaModFix/>
          </a:blip>
          <a:srcRect b="38793" l="-2820" r="-2809" t="0"/>
          <a:stretch/>
        </p:blipFill>
        <p:spPr>
          <a:xfrm>
            <a:off x="4572000" y="1223997"/>
            <a:ext cx="4572000" cy="1234903"/>
          </a:xfrm>
          <a:prstGeom prst="rect">
            <a:avLst/>
          </a:prstGeom>
          <a:noFill/>
          <a:ln>
            <a:noFill/>
          </a:ln>
        </p:spPr>
      </p:pic>
      <p:pic>
        <p:nvPicPr>
          <p:cNvPr id="684" name="Google Shape;684;p81"/>
          <p:cNvPicPr preferRelativeResize="0"/>
          <p:nvPr/>
        </p:nvPicPr>
        <p:blipFill rotWithShape="1">
          <a:blip r:embed="rId4">
            <a:alphaModFix/>
          </a:blip>
          <a:srcRect b="53851" l="0" r="635" t="0"/>
          <a:stretch/>
        </p:blipFill>
        <p:spPr>
          <a:xfrm>
            <a:off x="152475" y="3846200"/>
            <a:ext cx="7315025" cy="1163800"/>
          </a:xfrm>
          <a:prstGeom prst="rect">
            <a:avLst/>
          </a:prstGeom>
          <a:noFill/>
          <a:ln>
            <a:noFill/>
          </a:ln>
        </p:spPr>
      </p:pic>
      <p:pic>
        <p:nvPicPr>
          <p:cNvPr id="685" name="Google Shape;685;p81"/>
          <p:cNvPicPr preferRelativeResize="0"/>
          <p:nvPr/>
        </p:nvPicPr>
        <p:blipFill rotWithShape="1">
          <a:blip r:embed="rId4">
            <a:alphaModFix/>
          </a:blip>
          <a:srcRect b="0" l="17377" r="64088" t="47586"/>
          <a:stretch/>
        </p:blipFill>
        <p:spPr>
          <a:xfrm>
            <a:off x="7543700" y="3979700"/>
            <a:ext cx="1201375" cy="1163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Voorbeelden van applicaties</a:t>
            </a:r>
            <a:endParaRPr/>
          </a:p>
        </p:txBody>
      </p:sp>
      <p:sp>
        <p:nvSpPr>
          <p:cNvPr id="129" name="Google Shape;129;p19"/>
          <p:cNvSpPr txBox="1"/>
          <p:nvPr>
            <p:ph idx="1" type="body"/>
          </p:nvPr>
        </p:nvSpPr>
        <p:spPr>
          <a:xfrm>
            <a:off x="729450" y="2078875"/>
            <a:ext cx="7688700" cy="2478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nl"/>
              <a:t>Optical character recognition: </a:t>
            </a:r>
            <a:r>
              <a:rPr lang="nl"/>
              <a:t>Afbeeldingen van tekst vertalen naar een vorm die kan worden begrepen door een machine </a:t>
            </a:r>
            <a:br>
              <a:rPr lang="nl"/>
            </a:br>
            <a:r>
              <a:rPr i="1" lang="nl"/>
              <a:t>Handgeschreven postcodes op brieven herkennen</a:t>
            </a:r>
            <a:br>
              <a:rPr i="1" lang="nl"/>
            </a:br>
            <a:endParaRPr i="1"/>
          </a:p>
          <a:p>
            <a:pPr indent="-311150" lvl="0" marL="457200" rtl="0" algn="l">
              <a:spcBef>
                <a:spcPts val="0"/>
              </a:spcBef>
              <a:spcAft>
                <a:spcPts val="0"/>
              </a:spcAft>
              <a:buSzPts val="1300"/>
              <a:buChar char="-"/>
            </a:pPr>
            <a:r>
              <a:rPr lang="nl"/>
              <a:t>Object detection: Objecten identificeren in foto’s en video’s</a:t>
            </a:r>
            <a:br>
              <a:rPr lang="nl"/>
            </a:br>
            <a:r>
              <a:rPr i="1" lang="nl"/>
              <a:t>Tellen van auto’s</a:t>
            </a:r>
            <a:br>
              <a:rPr lang="nl"/>
            </a:br>
            <a:endParaRPr/>
          </a:p>
          <a:p>
            <a:pPr indent="-311150" lvl="0" marL="457200" rtl="0" algn="l">
              <a:spcBef>
                <a:spcPts val="0"/>
              </a:spcBef>
              <a:spcAft>
                <a:spcPts val="0"/>
              </a:spcAft>
              <a:buSzPts val="1300"/>
              <a:buChar char="-"/>
            </a:pPr>
            <a:r>
              <a:rPr lang="nl"/>
              <a:t>Fingerprint recognition: Pattern information van een vingerprint gebruiken om een vergelijking te maken tussen een source en target vingerprint</a:t>
            </a:r>
            <a:br>
              <a:rPr lang="nl"/>
            </a:br>
            <a:r>
              <a:rPr i="1" lang="nl"/>
              <a:t>Automatische toegangsverlening</a:t>
            </a:r>
            <a:endParaRPr i="1"/>
          </a:p>
        </p:txBody>
      </p:sp>
      <p:sp>
        <p:nvSpPr>
          <p:cNvPr id="130" name="Google Shape;130;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9" name="Shape 689"/>
        <p:cNvGrpSpPr/>
        <p:nvPr/>
      </p:nvGrpSpPr>
      <p:grpSpPr>
        <a:xfrm>
          <a:off x="0" y="0"/>
          <a:ext cx="0" cy="0"/>
          <a:chOff x="0" y="0"/>
          <a:chExt cx="0" cy="0"/>
        </a:xfrm>
      </p:grpSpPr>
      <p:sp>
        <p:nvSpPr>
          <p:cNvPr id="690" name="Google Shape;690;p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Landbouw</a:t>
            </a:r>
            <a:endParaRPr/>
          </a:p>
        </p:txBody>
      </p:sp>
      <p:sp>
        <p:nvSpPr>
          <p:cNvPr id="691" name="Google Shape;691;p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nl"/>
              <a:t>Drones maken afbeeldingen van de bodem, die worden geanalyseerd om te bepalen of de grond vruchtbaar is of dat er moet worden geoogst</a:t>
            </a:r>
            <a:endParaRPr/>
          </a:p>
          <a:p>
            <a:pPr indent="-311150" lvl="0" marL="457200" rtl="0" algn="l">
              <a:spcBef>
                <a:spcPts val="0"/>
              </a:spcBef>
              <a:spcAft>
                <a:spcPts val="0"/>
              </a:spcAft>
              <a:buSzPts val="1300"/>
              <a:buChar char="-"/>
            </a:pPr>
            <a:r>
              <a:rPr lang="nl"/>
              <a:t>Stenen moeten weggehaald  worden van gewassen voordat er gezaaid kan worden</a:t>
            </a:r>
            <a:endParaRPr/>
          </a:p>
          <a:p>
            <a:pPr indent="-298450" lvl="1" marL="914400" rtl="0" algn="l">
              <a:spcBef>
                <a:spcPts val="0"/>
              </a:spcBef>
              <a:spcAft>
                <a:spcPts val="0"/>
              </a:spcAft>
              <a:buSzPts val="1100"/>
              <a:buChar char="-"/>
            </a:pPr>
            <a:r>
              <a:rPr lang="nl"/>
              <a:t>Kunnen automatisch verwijderd worden met CV en robots</a:t>
            </a:r>
            <a:endParaRPr/>
          </a:p>
        </p:txBody>
      </p:sp>
      <p:sp>
        <p:nvSpPr>
          <p:cNvPr id="692" name="Google Shape;692;p8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6" name="Shape 696"/>
        <p:cNvGrpSpPr/>
        <p:nvPr/>
      </p:nvGrpSpPr>
      <p:grpSpPr>
        <a:xfrm>
          <a:off x="0" y="0"/>
          <a:ext cx="0" cy="0"/>
          <a:chOff x="0" y="0"/>
          <a:chExt cx="0" cy="0"/>
        </a:xfrm>
      </p:grpSpPr>
      <p:sp>
        <p:nvSpPr>
          <p:cNvPr id="697" name="Google Shape;697;p83"/>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nl"/>
              <a:t>Assignment 1</a:t>
            </a:r>
            <a:endParaRPr/>
          </a:p>
          <a:p>
            <a:pPr indent="0" lvl="0" marL="0" rtl="0" algn="l">
              <a:spcBef>
                <a:spcPts val="0"/>
              </a:spcBef>
              <a:spcAft>
                <a:spcPts val="0"/>
              </a:spcAft>
              <a:buNone/>
            </a:pPr>
            <a:r>
              <a:t/>
            </a:r>
            <a:endParaRPr/>
          </a:p>
          <a:p>
            <a:pPr indent="0" lvl="0" marL="0" rtl="0" algn="l">
              <a:spcBef>
                <a:spcPts val="0"/>
              </a:spcBef>
              <a:spcAft>
                <a:spcPts val="0"/>
              </a:spcAft>
              <a:buNone/>
            </a:pPr>
            <a:r>
              <a:rPr lang="nl" sz="2400"/>
              <a:t>https://git.io/JvB50</a:t>
            </a:r>
            <a:endParaRPr sz="2400"/>
          </a:p>
        </p:txBody>
      </p:sp>
      <p:sp>
        <p:nvSpPr>
          <p:cNvPr id="698" name="Google Shape;698;p8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solidFill>
                  <a:schemeClr val="lt1"/>
                </a:solidFill>
              </a:rPr>
              <a:t>‹#›</a:t>
            </a:fld>
            <a:endParaRPr>
              <a:solidFill>
                <a:schemeClr val="lt1"/>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2" name="Shape 702"/>
        <p:cNvGrpSpPr/>
        <p:nvPr/>
      </p:nvGrpSpPr>
      <p:grpSpPr>
        <a:xfrm>
          <a:off x="0" y="0"/>
          <a:ext cx="0" cy="0"/>
          <a:chOff x="0" y="0"/>
          <a:chExt cx="0" cy="0"/>
        </a:xfrm>
      </p:grpSpPr>
      <p:sp>
        <p:nvSpPr>
          <p:cNvPr id="703" name="Google Shape;703;p8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Introduction to Generative Models</a:t>
            </a:r>
            <a:endParaRPr/>
          </a:p>
        </p:txBody>
      </p:sp>
      <p:sp>
        <p:nvSpPr>
          <p:cNvPr id="704" name="Google Shape;704;p8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8" name="Shape 708"/>
        <p:cNvGrpSpPr/>
        <p:nvPr/>
      </p:nvGrpSpPr>
      <p:grpSpPr>
        <a:xfrm>
          <a:off x="0" y="0"/>
          <a:ext cx="0" cy="0"/>
          <a:chOff x="0" y="0"/>
          <a:chExt cx="0" cy="0"/>
        </a:xfrm>
      </p:grpSpPr>
      <p:sp>
        <p:nvSpPr>
          <p:cNvPr id="709" name="Google Shape;709;p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Supervised v.s. Unsupervised Learning</a:t>
            </a:r>
            <a:endParaRPr/>
          </a:p>
        </p:txBody>
      </p:sp>
      <p:sp>
        <p:nvSpPr>
          <p:cNvPr id="710" name="Google Shape;710;p8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solidFill>
                  <a:schemeClr val="accent1"/>
                </a:solidFill>
              </a:rPr>
              <a:t>‹#›</a:t>
            </a:fld>
            <a:endParaRPr>
              <a:solidFill>
                <a:schemeClr val="accent1"/>
              </a:solidFill>
            </a:endParaRPr>
          </a:p>
        </p:txBody>
      </p:sp>
      <p:sp>
        <p:nvSpPr>
          <p:cNvPr id="711" name="Google Shape;711;p8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Supervised Learning</a:t>
            </a:r>
            <a:endParaRPr/>
          </a:p>
          <a:p>
            <a:pPr indent="-311150" lvl="0" marL="457200" rtl="0" algn="l">
              <a:spcBef>
                <a:spcPts val="1600"/>
              </a:spcBef>
              <a:spcAft>
                <a:spcPts val="0"/>
              </a:spcAft>
              <a:buSzPts val="1300"/>
              <a:buChar char="-"/>
            </a:pPr>
            <a:r>
              <a:rPr lang="nl"/>
              <a:t>Data: (x, y)</a:t>
            </a:r>
            <a:endParaRPr/>
          </a:p>
          <a:p>
            <a:pPr indent="-311150" lvl="0" marL="457200" rtl="0" algn="l">
              <a:spcBef>
                <a:spcPts val="0"/>
              </a:spcBef>
              <a:spcAft>
                <a:spcPts val="0"/>
              </a:spcAft>
              <a:buSzPts val="1300"/>
              <a:buChar char="-"/>
            </a:pPr>
            <a:r>
              <a:rPr lang="nl"/>
              <a:t>Doel: Leer een functie die x -&gt; y mapt</a:t>
            </a:r>
            <a:endParaRPr/>
          </a:p>
          <a:p>
            <a:pPr indent="-311150" lvl="0" marL="457200" rtl="0" algn="l">
              <a:spcBef>
                <a:spcPts val="0"/>
              </a:spcBef>
              <a:spcAft>
                <a:spcPts val="0"/>
              </a:spcAft>
              <a:buSzPts val="1300"/>
              <a:buChar char="-"/>
            </a:pPr>
            <a:r>
              <a:rPr lang="nl"/>
              <a:t>Voorbeelden: classification, regression, object detection, semantic segmentation</a:t>
            </a:r>
            <a:endParaRPr/>
          </a:p>
        </p:txBody>
      </p:sp>
      <p:pic>
        <p:nvPicPr>
          <p:cNvPr id="712" name="Google Shape;712;p85"/>
          <p:cNvPicPr preferRelativeResize="0"/>
          <p:nvPr/>
        </p:nvPicPr>
        <p:blipFill>
          <a:blip r:embed="rId3">
            <a:alphaModFix/>
          </a:blip>
          <a:stretch>
            <a:fillRect/>
          </a:stretch>
        </p:blipFill>
        <p:spPr>
          <a:xfrm>
            <a:off x="4642687" y="3409450"/>
            <a:ext cx="1594250" cy="1645100"/>
          </a:xfrm>
          <a:prstGeom prst="rect">
            <a:avLst/>
          </a:prstGeom>
          <a:noFill/>
          <a:ln>
            <a:noFill/>
          </a:ln>
        </p:spPr>
      </p:pic>
      <p:pic>
        <p:nvPicPr>
          <p:cNvPr id="713" name="Google Shape;713;p85"/>
          <p:cNvPicPr preferRelativeResize="0"/>
          <p:nvPr/>
        </p:nvPicPr>
        <p:blipFill>
          <a:blip r:embed="rId4">
            <a:alphaModFix/>
          </a:blip>
          <a:stretch>
            <a:fillRect/>
          </a:stretch>
        </p:blipFill>
        <p:spPr>
          <a:xfrm>
            <a:off x="980070" y="3490400"/>
            <a:ext cx="2847501" cy="1483200"/>
          </a:xfrm>
          <a:prstGeom prst="rect">
            <a:avLst/>
          </a:prstGeom>
          <a:noFill/>
          <a:ln>
            <a:noFill/>
          </a:ln>
        </p:spPr>
      </p:pic>
      <p:pic>
        <p:nvPicPr>
          <p:cNvPr id="714" name="Google Shape;714;p85"/>
          <p:cNvPicPr preferRelativeResize="0"/>
          <p:nvPr/>
        </p:nvPicPr>
        <p:blipFill>
          <a:blip r:embed="rId5">
            <a:alphaModFix/>
          </a:blip>
          <a:stretch>
            <a:fillRect/>
          </a:stretch>
        </p:blipFill>
        <p:spPr>
          <a:xfrm>
            <a:off x="7052050" y="3490400"/>
            <a:ext cx="1366105" cy="14832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8" name="Shape 718"/>
        <p:cNvGrpSpPr/>
        <p:nvPr/>
      </p:nvGrpSpPr>
      <p:grpSpPr>
        <a:xfrm>
          <a:off x="0" y="0"/>
          <a:ext cx="0" cy="0"/>
          <a:chOff x="0" y="0"/>
          <a:chExt cx="0" cy="0"/>
        </a:xfrm>
      </p:grpSpPr>
      <p:sp>
        <p:nvSpPr>
          <p:cNvPr id="719" name="Google Shape;719;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Supervised v.s. Unsupervised Learning</a:t>
            </a:r>
            <a:endParaRPr/>
          </a:p>
        </p:txBody>
      </p:sp>
      <p:sp>
        <p:nvSpPr>
          <p:cNvPr id="720" name="Google Shape;720;p8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solidFill>
                  <a:schemeClr val="accent1"/>
                </a:solidFill>
              </a:rPr>
              <a:t>‹#›</a:t>
            </a:fld>
            <a:endParaRPr>
              <a:solidFill>
                <a:schemeClr val="accent1"/>
              </a:solidFill>
            </a:endParaRPr>
          </a:p>
        </p:txBody>
      </p:sp>
      <p:sp>
        <p:nvSpPr>
          <p:cNvPr id="721" name="Google Shape;721;p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Uns</a:t>
            </a:r>
            <a:r>
              <a:rPr lang="nl"/>
              <a:t>upervised Learning</a:t>
            </a:r>
            <a:endParaRPr/>
          </a:p>
          <a:p>
            <a:pPr indent="-311150" lvl="0" marL="457200" rtl="0" algn="l">
              <a:spcBef>
                <a:spcPts val="1600"/>
              </a:spcBef>
              <a:spcAft>
                <a:spcPts val="0"/>
              </a:spcAft>
              <a:buSzPts val="1300"/>
              <a:buChar char="-"/>
            </a:pPr>
            <a:r>
              <a:rPr lang="nl"/>
              <a:t>Data: (x)</a:t>
            </a:r>
            <a:endParaRPr/>
          </a:p>
          <a:p>
            <a:pPr indent="-311150" lvl="0" marL="457200" rtl="0" algn="l">
              <a:spcBef>
                <a:spcPts val="0"/>
              </a:spcBef>
              <a:spcAft>
                <a:spcPts val="0"/>
              </a:spcAft>
              <a:buSzPts val="1300"/>
              <a:buChar char="-"/>
            </a:pPr>
            <a:r>
              <a:rPr lang="nl"/>
              <a:t>Doel: Leer een onderliggende, verborgen structuur van de data</a:t>
            </a:r>
            <a:endParaRPr/>
          </a:p>
          <a:p>
            <a:pPr indent="-311150" lvl="0" marL="457200" rtl="0" algn="l">
              <a:spcBef>
                <a:spcPts val="0"/>
              </a:spcBef>
              <a:spcAft>
                <a:spcPts val="0"/>
              </a:spcAft>
              <a:buSzPts val="1300"/>
              <a:buChar char="-"/>
            </a:pPr>
            <a:r>
              <a:rPr lang="nl"/>
              <a:t>Voorbeelden: clustering, dimensionality reduction</a:t>
            </a:r>
            <a:endParaRPr/>
          </a:p>
        </p:txBody>
      </p:sp>
      <p:pic>
        <p:nvPicPr>
          <p:cNvPr id="722" name="Google Shape;722;p86"/>
          <p:cNvPicPr preferRelativeResize="0"/>
          <p:nvPr/>
        </p:nvPicPr>
        <p:blipFill rotWithShape="1">
          <a:blip r:embed="rId3">
            <a:alphaModFix/>
          </a:blip>
          <a:srcRect b="0" l="7604" r="0" t="0"/>
          <a:stretch/>
        </p:blipFill>
        <p:spPr>
          <a:xfrm>
            <a:off x="881850" y="3335450"/>
            <a:ext cx="1808750" cy="1677375"/>
          </a:xfrm>
          <a:prstGeom prst="rect">
            <a:avLst/>
          </a:prstGeom>
          <a:noFill/>
          <a:ln>
            <a:noFill/>
          </a:ln>
        </p:spPr>
      </p:pic>
      <p:pic>
        <p:nvPicPr>
          <p:cNvPr id="723" name="Google Shape;723;p86"/>
          <p:cNvPicPr preferRelativeResize="0"/>
          <p:nvPr/>
        </p:nvPicPr>
        <p:blipFill>
          <a:blip r:embed="rId4">
            <a:alphaModFix/>
          </a:blip>
          <a:stretch>
            <a:fillRect/>
          </a:stretch>
        </p:blipFill>
        <p:spPr>
          <a:xfrm>
            <a:off x="3862960" y="3414050"/>
            <a:ext cx="3758390" cy="16773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7" name="Shape 727"/>
        <p:cNvGrpSpPr/>
        <p:nvPr/>
      </p:nvGrpSpPr>
      <p:grpSpPr>
        <a:xfrm>
          <a:off x="0" y="0"/>
          <a:ext cx="0" cy="0"/>
          <a:chOff x="0" y="0"/>
          <a:chExt cx="0" cy="0"/>
        </a:xfrm>
      </p:grpSpPr>
      <p:sp>
        <p:nvSpPr>
          <p:cNvPr id="728" name="Google Shape;728;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Generative Models</a:t>
            </a:r>
            <a:endParaRPr/>
          </a:p>
        </p:txBody>
      </p:sp>
      <p:sp>
        <p:nvSpPr>
          <p:cNvPr id="729" name="Google Shape;729;p87"/>
          <p:cNvSpPr txBox="1"/>
          <p:nvPr>
            <p:ph idx="1" type="body"/>
          </p:nvPr>
        </p:nvSpPr>
        <p:spPr>
          <a:xfrm>
            <a:off x="729450" y="2078875"/>
            <a:ext cx="7688700" cy="3201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nl"/>
              <a:t>Genereer nieuwe samples van dezelfde distributie als de training data</a:t>
            </a:r>
            <a:endParaRPr/>
          </a:p>
          <a:p>
            <a:pPr indent="-311150" lvl="0" marL="457200" rtl="0" algn="l">
              <a:spcBef>
                <a:spcPts val="0"/>
              </a:spcBef>
              <a:spcAft>
                <a:spcPts val="0"/>
              </a:spcAft>
              <a:buSzPts val="1300"/>
              <a:buChar char="-"/>
            </a:pPr>
            <a:r>
              <a:rPr lang="nl"/>
              <a:t>Leer p</a:t>
            </a:r>
            <a:r>
              <a:rPr baseline="-25000" lang="nl"/>
              <a:t>model</a:t>
            </a:r>
            <a:r>
              <a:rPr lang="nl"/>
              <a:t>(x), vergelijkbaar met p</a:t>
            </a:r>
            <a:r>
              <a:rPr baseline="-25000" lang="nl"/>
              <a:t>data</a:t>
            </a:r>
            <a:r>
              <a:rPr lang="nl"/>
              <a:t>(x)</a:t>
            </a:r>
            <a:br>
              <a:rPr lang="nl"/>
            </a:br>
            <a:endParaRPr/>
          </a:p>
        </p:txBody>
      </p:sp>
      <p:sp>
        <p:nvSpPr>
          <p:cNvPr id="730" name="Google Shape;730;p8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731" name="Google Shape;731;p87"/>
          <p:cNvPicPr preferRelativeResize="0"/>
          <p:nvPr/>
        </p:nvPicPr>
        <p:blipFill rotWithShape="1">
          <a:blip r:embed="rId3">
            <a:alphaModFix/>
          </a:blip>
          <a:srcRect b="29143" l="0" r="0" t="0"/>
          <a:stretch/>
        </p:blipFill>
        <p:spPr>
          <a:xfrm>
            <a:off x="965925" y="2755775"/>
            <a:ext cx="5102876" cy="12408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5" name="Shape 735"/>
        <p:cNvGrpSpPr/>
        <p:nvPr/>
      </p:nvGrpSpPr>
      <p:grpSpPr>
        <a:xfrm>
          <a:off x="0" y="0"/>
          <a:ext cx="0" cy="0"/>
          <a:chOff x="0" y="0"/>
          <a:chExt cx="0" cy="0"/>
        </a:xfrm>
      </p:grpSpPr>
      <p:sp>
        <p:nvSpPr>
          <p:cNvPr id="736" name="Google Shape;736;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Generative Models</a:t>
            </a:r>
            <a:endParaRPr/>
          </a:p>
        </p:txBody>
      </p:sp>
      <p:sp>
        <p:nvSpPr>
          <p:cNvPr id="737" name="Google Shape;737;p88"/>
          <p:cNvSpPr txBox="1"/>
          <p:nvPr>
            <p:ph idx="1" type="body"/>
          </p:nvPr>
        </p:nvSpPr>
        <p:spPr>
          <a:xfrm>
            <a:off x="729450" y="2078875"/>
            <a:ext cx="7688700" cy="3201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nl"/>
              <a:t>Genereer nieuwe samples van dezelfde distributie als de training data</a:t>
            </a:r>
            <a:endParaRPr/>
          </a:p>
          <a:p>
            <a:pPr indent="-311150" lvl="0" marL="457200" rtl="0" algn="l">
              <a:spcBef>
                <a:spcPts val="0"/>
              </a:spcBef>
              <a:spcAft>
                <a:spcPts val="0"/>
              </a:spcAft>
              <a:buSzPts val="1300"/>
              <a:buChar char="-"/>
            </a:pPr>
            <a:r>
              <a:rPr lang="nl"/>
              <a:t>Leer p</a:t>
            </a:r>
            <a:r>
              <a:rPr baseline="-25000" lang="nl"/>
              <a:t>model</a:t>
            </a:r>
            <a:r>
              <a:rPr lang="nl"/>
              <a:t>(x), vergelijkbaar met p</a:t>
            </a:r>
            <a:r>
              <a:rPr baseline="-25000" lang="nl"/>
              <a:t>data</a:t>
            </a:r>
            <a:r>
              <a:rPr lang="nl"/>
              <a:t>(x)</a:t>
            </a:r>
            <a:br>
              <a:rPr lang="nl"/>
            </a:br>
            <a:endParaRPr/>
          </a:p>
          <a:p>
            <a:pPr indent="0" lvl="0" marL="0" rtl="0" algn="l">
              <a:spcBef>
                <a:spcPts val="1600"/>
              </a:spcBef>
              <a:spcAft>
                <a:spcPts val="0"/>
              </a:spcAft>
              <a:buNone/>
            </a:pPr>
            <a:r>
              <a:t/>
            </a:r>
            <a:endParaRPr/>
          </a:p>
          <a:p>
            <a:pPr indent="0" lvl="0" marL="0" rtl="0" algn="l">
              <a:spcBef>
                <a:spcPts val="1600"/>
              </a:spcBef>
              <a:spcAft>
                <a:spcPts val="0"/>
              </a:spcAft>
              <a:buNone/>
            </a:pPr>
            <a:br>
              <a:rPr lang="nl"/>
            </a:br>
            <a:endParaRPr/>
          </a:p>
          <a:p>
            <a:pPr indent="-311150" lvl="0" marL="457200" rtl="0" algn="l">
              <a:spcBef>
                <a:spcPts val="1600"/>
              </a:spcBef>
              <a:spcAft>
                <a:spcPts val="0"/>
              </a:spcAft>
              <a:buSzPts val="1300"/>
              <a:buChar char="-"/>
            </a:pPr>
            <a:r>
              <a:rPr lang="nl"/>
              <a:t>Density estimation: schatting van een onobserveerbare, onderliggende probability density function (kansdichtheid) maken  op basis van geobserveerde data</a:t>
            </a:r>
            <a:endParaRPr/>
          </a:p>
          <a:p>
            <a:pPr indent="-298450" lvl="1" marL="914400" rtl="0" algn="l">
              <a:spcBef>
                <a:spcPts val="0"/>
              </a:spcBef>
              <a:spcAft>
                <a:spcPts val="0"/>
              </a:spcAft>
              <a:buSzPts val="1100"/>
              <a:buAutoNum type="alphaLcPeriod"/>
            </a:pPr>
            <a:r>
              <a:rPr lang="nl"/>
              <a:t>Explicit density estimation: Definieer en los expliciet op voor p</a:t>
            </a:r>
            <a:r>
              <a:rPr baseline="-25000" lang="nl"/>
              <a:t>model</a:t>
            </a:r>
            <a:r>
              <a:rPr lang="nl"/>
              <a:t>(x)</a:t>
            </a:r>
            <a:endParaRPr/>
          </a:p>
          <a:p>
            <a:pPr indent="-298450" lvl="1" marL="914400" rtl="0" algn="l">
              <a:spcBef>
                <a:spcPts val="0"/>
              </a:spcBef>
              <a:spcAft>
                <a:spcPts val="0"/>
              </a:spcAft>
              <a:buSzPts val="1100"/>
              <a:buAutoNum type="alphaLcPeriod"/>
            </a:pPr>
            <a:r>
              <a:rPr lang="nl"/>
              <a:t>Implicit density estimation: Leer een model dat kan samplen van p</a:t>
            </a:r>
            <a:r>
              <a:rPr baseline="-25000" lang="nl"/>
              <a:t>model</a:t>
            </a:r>
            <a:r>
              <a:rPr lang="nl"/>
              <a:t>(x) zonder deze expliciet te definiëren</a:t>
            </a:r>
            <a:endParaRPr/>
          </a:p>
        </p:txBody>
      </p:sp>
      <p:sp>
        <p:nvSpPr>
          <p:cNvPr id="738" name="Google Shape;738;p8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739" name="Google Shape;739;p88"/>
          <p:cNvPicPr preferRelativeResize="0"/>
          <p:nvPr/>
        </p:nvPicPr>
        <p:blipFill rotWithShape="1">
          <a:blip r:embed="rId3">
            <a:alphaModFix/>
          </a:blip>
          <a:srcRect b="29143" l="0" r="0" t="0"/>
          <a:stretch/>
        </p:blipFill>
        <p:spPr>
          <a:xfrm>
            <a:off x="965925" y="2755775"/>
            <a:ext cx="5102876" cy="12408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3" name="Shape 743"/>
        <p:cNvGrpSpPr/>
        <p:nvPr/>
      </p:nvGrpSpPr>
      <p:grpSpPr>
        <a:xfrm>
          <a:off x="0" y="0"/>
          <a:ext cx="0" cy="0"/>
          <a:chOff x="0" y="0"/>
          <a:chExt cx="0" cy="0"/>
        </a:xfrm>
      </p:grpSpPr>
      <p:sp>
        <p:nvSpPr>
          <p:cNvPr id="744" name="Google Shape;744;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Generative Models</a:t>
            </a:r>
            <a:endParaRPr/>
          </a:p>
        </p:txBody>
      </p:sp>
      <p:sp>
        <p:nvSpPr>
          <p:cNvPr id="745" name="Google Shape;745;p8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nl"/>
              <a:t>Produceren realistische nieuwe samples voor:</a:t>
            </a:r>
            <a:endParaRPr/>
          </a:p>
          <a:p>
            <a:pPr indent="-311150" lvl="1" marL="914400" rtl="0" algn="l">
              <a:spcBef>
                <a:spcPts val="0"/>
              </a:spcBef>
              <a:spcAft>
                <a:spcPts val="0"/>
              </a:spcAft>
              <a:buSzPts val="1300"/>
              <a:buChar char="-"/>
            </a:pPr>
            <a:r>
              <a:rPr lang="nl" sz="1300"/>
              <a:t>Kunst</a:t>
            </a:r>
            <a:endParaRPr sz="1300"/>
          </a:p>
          <a:p>
            <a:pPr indent="-311150" lvl="1" marL="914400" rtl="0" algn="l">
              <a:spcBef>
                <a:spcPts val="0"/>
              </a:spcBef>
              <a:spcAft>
                <a:spcPts val="0"/>
              </a:spcAft>
              <a:buSzPts val="1300"/>
              <a:buChar char="-"/>
            </a:pPr>
            <a:r>
              <a:rPr lang="nl" sz="1300"/>
              <a:t>Gezichten</a:t>
            </a:r>
            <a:endParaRPr sz="1300"/>
          </a:p>
          <a:p>
            <a:pPr indent="-311150" lvl="1" marL="914400" rtl="0" algn="l">
              <a:spcBef>
                <a:spcPts val="0"/>
              </a:spcBef>
              <a:spcAft>
                <a:spcPts val="0"/>
              </a:spcAft>
              <a:buSzPts val="1300"/>
              <a:buChar char="-"/>
            </a:pPr>
            <a:r>
              <a:rPr lang="nl" sz="1300"/>
              <a:t>Image super-resolution: Hoge resolutie versies genereren van input afbeeldingen (medical imaging)</a:t>
            </a:r>
            <a:endParaRPr sz="1300"/>
          </a:p>
        </p:txBody>
      </p:sp>
      <p:sp>
        <p:nvSpPr>
          <p:cNvPr id="746" name="Google Shape;746;p8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747" name="Google Shape;747;p89"/>
          <p:cNvPicPr preferRelativeResize="0"/>
          <p:nvPr/>
        </p:nvPicPr>
        <p:blipFill>
          <a:blip r:embed="rId3">
            <a:alphaModFix/>
          </a:blip>
          <a:stretch>
            <a:fillRect/>
          </a:stretch>
        </p:blipFill>
        <p:spPr>
          <a:xfrm>
            <a:off x="348450" y="3493000"/>
            <a:ext cx="2621675" cy="1373775"/>
          </a:xfrm>
          <a:prstGeom prst="rect">
            <a:avLst/>
          </a:prstGeom>
          <a:noFill/>
          <a:ln>
            <a:noFill/>
          </a:ln>
        </p:spPr>
      </p:pic>
      <p:pic>
        <p:nvPicPr>
          <p:cNvPr id="748" name="Google Shape;748;p89"/>
          <p:cNvPicPr preferRelativeResize="0"/>
          <p:nvPr/>
        </p:nvPicPr>
        <p:blipFill>
          <a:blip r:embed="rId4">
            <a:alphaModFix/>
          </a:blip>
          <a:stretch>
            <a:fillRect/>
          </a:stretch>
        </p:blipFill>
        <p:spPr>
          <a:xfrm>
            <a:off x="3150840" y="3493000"/>
            <a:ext cx="5614710" cy="16317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2" name="Shape 752"/>
        <p:cNvGrpSpPr/>
        <p:nvPr/>
      </p:nvGrpSpPr>
      <p:grpSpPr>
        <a:xfrm>
          <a:off x="0" y="0"/>
          <a:ext cx="0" cy="0"/>
          <a:chOff x="0" y="0"/>
          <a:chExt cx="0" cy="0"/>
        </a:xfrm>
      </p:grpSpPr>
      <p:sp>
        <p:nvSpPr>
          <p:cNvPr id="753" name="Google Shape;753;p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Generative Models</a:t>
            </a:r>
            <a:endParaRPr/>
          </a:p>
        </p:txBody>
      </p:sp>
      <p:sp>
        <p:nvSpPr>
          <p:cNvPr id="754" name="Google Shape;754;p9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755" name="Google Shape;755;p90"/>
          <p:cNvPicPr preferRelativeResize="0"/>
          <p:nvPr/>
        </p:nvPicPr>
        <p:blipFill>
          <a:blip r:embed="rId3">
            <a:alphaModFix/>
          </a:blip>
          <a:stretch>
            <a:fillRect/>
          </a:stretch>
        </p:blipFill>
        <p:spPr>
          <a:xfrm>
            <a:off x="884575" y="2006250"/>
            <a:ext cx="5841123" cy="2984850"/>
          </a:xfrm>
          <a:prstGeom prst="rect">
            <a:avLst/>
          </a:prstGeom>
          <a:noFill/>
          <a:ln>
            <a:noFill/>
          </a:ln>
        </p:spPr>
      </p:pic>
      <p:sp>
        <p:nvSpPr>
          <p:cNvPr id="756" name="Google Shape;756;p90"/>
          <p:cNvSpPr/>
          <p:nvPr/>
        </p:nvSpPr>
        <p:spPr>
          <a:xfrm>
            <a:off x="3514425" y="1940300"/>
            <a:ext cx="846000" cy="261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90"/>
          <p:cNvSpPr/>
          <p:nvPr/>
        </p:nvSpPr>
        <p:spPr>
          <a:xfrm>
            <a:off x="2806050" y="2233825"/>
            <a:ext cx="2111700" cy="299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90"/>
          <p:cNvSpPr txBox="1"/>
          <p:nvPr/>
        </p:nvSpPr>
        <p:spPr>
          <a:xfrm>
            <a:off x="2798525" y="2190550"/>
            <a:ext cx="21192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l" sz="1800">
                <a:latin typeface="Times New Roman"/>
                <a:ea typeface="Times New Roman"/>
                <a:cs typeface="Times New Roman"/>
                <a:sym typeface="Times New Roman"/>
              </a:rPr>
              <a:t>Generative models</a:t>
            </a:r>
            <a:endParaRPr sz="1800">
              <a:latin typeface="Times New Roman"/>
              <a:ea typeface="Times New Roman"/>
              <a:cs typeface="Times New Roman"/>
              <a:sym typeface="Times New Roman"/>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2" name="Shape 762"/>
        <p:cNvGrpSpPr/>
        <p:nvPr/>
      </p:nvGrpSpPr>
      <p:grpSpPr>
        <a:xfrm>
          <a:off x="0" y="0"/>
          <a:ext cx="0" cy="0"/>
          <a:chOff x="0" y="0"/>
          <a:chExt cx="0" cy="0"/>
        </a:xfrm>
      </p:grpSpPr>
      <p:sp>
        <p:nvSpPr>
          <p:cNvPr id="763" name="Google Shape;763;p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Generative Models</a:t>
            </a:r>
            <a:endParaRPr/>
          </a:p>
        </p:txBody>
      </p:sp>
      <p:sp>
        <p:nvSpPr>
          <p:cNvPr id="764" name="Google Shape;764;p9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765" name="Google Shape;765;p91"/>
          <p:cNvPicPr preferRelativeResize="0"/>
          <p:nvPr/>
        </p:nvPicPr>
        <p:blipFill>
          <a:blip r:embed="rId3">
            <a:alphaModFix/>
          </a:blip>
          <a:stretch>
            <a:fillRect/>
          </a:stretch>
        </p:blipFill>
        <p:spPr>
          <a:xfrm>
            <a:off x="884575" y="2006250"/>
            <a:ext cx="5841123" cy="2984850"/>
          </a:xfrm>
          <a:prstGeom prst="rect">
            <a:avLst/>
          </a:prstGeom>
          <a:noFill/>
          <a:ln>
            <a:noFill/>
          </a:ln>
        </p:spPr>
      </p:pic>
      <p:sp>
        <p:nvSpPr>
          <p:cNvPr id="766" name="Google Shape;766;p91"/>
          <p:cNvSpPr/>
          <p:nvPr/>
        </p:nvSpPr>
        <p:spPr>
          <a:xfrm>
            <a:off x="3514425" y="1940300"/>
            <a:ext cx="846000" cy="261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91"/>
          <p:cNvSpPr/>
          <p:nvPr/>
        </p:nvSpPr>
        <p:spPr>
          <a:xfrm>
            <a:off x="2806050" y="2233825"/>
            <a:ext cx="2111700" cy="299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91"/>
          <p:cNvSpPr txBox="1"/>
          <p:nvPr/>
        </p:nvSpPr>
        <p:spPr>
          <a:xfrm>
            <a:off x="2798525" y="2190550"/>
            <a:ext cx="21192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l" sz="1800">
                <a:latin typeface="Times New Roman"/>
                <a:ea typeface="Times New Roman"/>
                <a:cs typeface="Times New Roman"/>
                <a:sym typeface="Times New Roman"/>
              </a:rPr>
              <a:t>Generative models</a:t>
            </a:r>
            <a:endParaRPr sz="1800">
              <a:latin typeface="Times New Roman"/>
              <a:ea typeface="Times New Roman"/>
              <a:cs typeface="Times New Roman"/>
              <a:sym typeface="Times New Roman"/>
            </a:endParaRPr>
          </a:p>
        </p:txBody>
      </p:sp>
      <p:sp>
        <p:nvSpPr>
          <p:cNvPr id="769" name="Google Shape;769;p91"/>
          <p:cNvSpPr/>
          <p:nvPr/>
        </p:nvSpPr>
        <p:spPr>
          <a:xfrm>
            <a:off x="2352500" y="4707775"/>
            <a:ext cx="1914000" cy="3936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91"/>
          <p:cNvSpPr/>
          <p:nvPr/>
        </p:nvSpPr>
        <p:spPr>
          <a:xfrm>
            <a:off x="5748275" y="2374950"/>
            <a:ext cx="1283700" cy="3936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Computer Vision Approaches</a:t>
            </a:r>
            <a:endParaRPr/>
          </a:p>
        </p:txBody>
      </p:sp>
      <p:sp>
        <p:nvSpPr>
          <p:cNvPr id="136" name="Google Shape;136;p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nl"/>
              <a:t>Bottom-up</a:t>
            </a:r>
            <a:endParaRPr/>
          </a:p>
          <a:p>
            <a:pPr indent="-311150" lvl="0" marL="914400" rtl="0" algn="l">
              <a:spcBef>
                <a:spcPts val="0"/>
              </a:spcBef>
              <a:spcAft>
                <a:spcPts val="0"/>
              </a:spcAft>
              <a:buSzPts val="1300"/>
              <a:buChar char="-"/>
            </a:pPr>
            <a:r>
              <a:rPr lang="nl"/>
              <a:t>Gebruikt het begrip van verzamelde informatie om verder begrip te ontwikkelen over een arbitraire observatie</a:t>
            </a:r>
            <a:endParaRPr/>
          </a:p>
          <a:p>
            <a:pPr indent="-311150" lvl="0" marL="914400" rtl="0" algn="l">
              <a:spcBef>
                <a:spcPts val="0"/>
              </a:spcBef>
              <a:spcAft>
                <a:spcPts val="0"/>
              </a:spcAft>
              <a:buSzPts val="1300"/>
              <a:buChar char="-"/>
            </a:pPr>
            <a:r>
              <a:rPr lang="nl"/>
              <a:t>Al het verzamelde begrip leidt naar een oplossing of een algemeen begrip van het geheel van de observatie</a:t>
            </a:r>
            <a:br>
              <a:rPr lang="nl"/>
            </a:br>
            <a:endParaRPr/>
          </a:p>
          <a:p>
            <a:pPr indent="-311150" lvl="0" marL="457200" rtl="0" algn="l">
              <a:spcBef>
                <a:spcPts val="0"/>
              </a:spcBef>
              <a:spcAft>
                <a:spcPts val="0"/>
              </a:spcAft>
              <a:buSzPts val="1300"/>
              <a:buAutoNum type="arabicPeriod"/>
            </a:pPr>
            <a:r>
              <a:rPr lang="nl"/>
              <a:t>Top-down</a:t>
            </a:r>
            <a:endParaRPr/>
          </a:p>
          <a:p>
            <a:pPr indent="-311150" lvl="0" marL="914400" rtl="0" algn="l">
              <a:spcBef>
                <a:spcPts val="0"/>
              </a:spcBef>
              <a:spcAft>
                <a:spcPts val="0"/>
              </a:spcAft>
              <a:buSzPts val="1300"/>
              <a:buChar char="-"/>
            </a:pPr>
            <a:r>
              <a:rPr lang="nl"/>
              <a:t>Gebruikt achtergrondkennis om begrip te produceren over een observatie</a:t>
            </a:r>
            <a:endParaRPr/>
          </a:p>
          <a:p>
            <a:pPr indent="-311150" lvl="0" marL="914400" rtl="0" algn="l">
              <a:spcBef>
                <a:spcPts val="0"/>
              </a:spcBef>
              <a:spcAft>
                <a:spcPts val="0"/>
              </a:spcAft>
              <a:buSzPts val="1300"/>
              <a:buChar char="-"/>
            </a:pPr>
            <a:r>
              <a:rPr lang="nl"/>
              <a:t>Achtergrondkennis wordt gebruikt als referential guide om parameters te selecteren die een model passen</a:t>
            </a:r>
            <a:endParaRPr/>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4" name="Shape 774"/>
        <p:cNvGrpSpPr/>
        <p:nvPr/>
      </p:nvGrpSpPr>
      <p:grpSpPr>
        <a:xfrm>
          <a:off x="0" y="0"/>
          <a:ext cx="0" cy="0"/>
          <a:chOff x="0" y="0"/>
          <a:chExt cx="0" cy="0"/>
        </a:xfrm>
      </p:grpSpPr>
      <p:sp>
        <p:nvSpPr>
          <p:cNvPr id="775" name="Google Shape;775;p9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Variational Autoencoders</a:t>
            </a:r>
            <a:endParaRPr/>
          </a:p>
        </p:txBody>
      </p:sp>
      <p:sp>
        <p:nvSpPr>
          <p:cNvPr id="776" name="Google Shape;776;p9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solidFill>
                  <a:schemeClr val="lt1"/>
                </a:solidFill>
              </a:rPr>
              <a:t>‹#›</a:t>
            </a:fld>
            <a:endParaRPr>
              <a:solidFill>
                <a:schemeClr val="lt1"/>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0" name="Shape 780"/>
        <p:cNvGrpSpPr/>
        <p:nvPr/>
      </p:nvGrpSpPr>
      <p:grpSpPr>
        <a:xfrm>
          <a:off x="0" y="0"/>
          <a:ext cx="0" cy="0"/>
          <a:chOff x="0" y="0"/>
          <a:chExt cx="0" cy="0"/>
        </a:xfrm>
      </p:grpSpPr>
      <p:sp>
        <p:nvSpPr>
          <p:cNvPr id="781" name="Google Shape;781;p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Neural Network Perspectief</a:t>
            </a:r>
            <a:endParaRPr/>
          </a:p>
        </p:txBody>
      </p:sp>
      <p:sp>
        <p:nvSpPr>
          <p:cNvPr id="782" name="Google Shape;782;p9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solidFill>
                  <a:schemeClr val="accent1"/>
                </a:solidFill>
              </a:rPr>
              <a:t>‹#›</a:t>
            </a:fld>
            <a:endParaRPr>
              <a:solidFill>
                <a:schemeClr val="accent1"/>
              </a:solidFill>
            </a:endParaRPr>
          </a:p>
        </p:txBody>
      </p:sp>
      <p:sp>
        <p:nvSpPr>
          <p:cNvPr id="783" name="Google Shape;783;p9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Onderdelen:</a:t>
            </a:r>
            <a:endParaRPr/>
          </a:p>
          <a:p>
            <a:pPr indent="-311150" lvl="0" marL="457200" rtl="0" algn="l">
              <a:spcBef>
                <a:spcPts val="1600"/>
              </a:spcBef>
              <a:spcAft>
                <a:spcPts val="0"/>
              </a:spcAft>
              <a:buSzPts val="1300"/>
              <a:buAutoNum type="arabicPeriod"/>
            </a:pPr>
            <a:r>
              <a:rPr lang="nl"/>
              <a:t>Encoder</a:t>
            </a:r>
            <a:br>
              <a:rPr lang="nl"/>
            </a:br>
            <a:r>
              <a:rPr i="1" lang="nl"/>
              <a:t>Compresst de data in een latent space Z </a:t>
            </a:r>
            <a:br>
              <a:rPr i="1" lang="nl"/>
            </a:br>
            <a:endParaRPr i="1"/>
          </a:p>
          <a:p>
            <a:pPr indent="-311150" lvl="0" marL="457200" rtl="0" algn="l">
              <a:spcBef>
                <a:spcPts val="0"/>
              </a:spcBef>
              <a:spcAft>
                <a:spcPts val="0"/>
              </a:spcAft>
              <a:buSzPts val="1300"/>
              <a:buAutoNum type="arabicPeriod"/>
            </a:pPr>
            <a:r>
              <a:rPr lang="nl"/>
              <a:t>Decoder</a:t>
            </a:r>
            <a:br>
              <a:rPr lang="nl"/>
            </a:br>
            <a:r>
              <a:rPr i="1" lang="nl"/>
              <a:t>Reconstrueert de data met de hidden </a:t>
            </a:r>
            <a:br>
              <a:rPr i="1" lang="nl"/>
            </a:br>
            <a:r>
              <a:rPr i="1" lang="nl"/>
              <a:t>representation</a:t>
            </a:r>
            <a:br>
              <a:rPr i="1" lang="nl"/>
            </a:br>
            <a:endParaRPr i="1"/>
          </a:p>
          <a:p>
            <a:pPr indent="-311150" lvl="0" marL="457200" rtl="0" algn="l">
              <a:spcBef>
                <a:spcPts val="0"/>
              </a:spcBef>
              <a:spcAft>
                <a:spcPts val="0"/>
              </a:spcAft>
              <a:buSzPts val="1300"/>
              <a:buAutoNum type="arabicPeriod"/>
            </a:pPr>
            <a:r>
              <a:rPr lang="nl"/>
              <a:t>Loss function</a:t>
            </a:r>
            <a:endParaRPr/>
          </a:p>
        </p:txBody>
      </p:sp>
      <p:pic>
        <p:nvPicPr>
          <p:cNvPr id="784" name="Google Shape;784;p93"/>
          <p:cNvPicPr preferRelativeResize="0"/>
          <p:nvPr/>
        </p:nvPicPr>
        <p:blipFill>
          <a:blip r:embed="rId3">
            <a:alphaModFix/>
          </a:blip>
          <a:stretch>
            <a:fillRect/>
          </a:stretch>
        </p:blipFill>
        <p:spPr>
          <a:xfrm>
            <a:off x="4497362" y="2221824"/>
            <a:ext cx="4362164" cy="197512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8" name="Shape 788"/>
        <p:cNvGrpSpPr/>
        <p:nvPr/>
      </p:nvGrpSpPr>
      <p:grpSpPr>
        <a:xfrm>
          <a:off x="0" y="0"/>
          <a:ext cx="0" cy="0"/>
          <a:chOff x="0" y="0"/>
          <a:chExt cx="0" cy="0"/>
        </a:xfrm>
      </p:grpSpPr>
      <p:sp>
        <p:nvSpPr>
          <p:cNvPr id="789" name="Google Shape;789;p9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Encoder</a:t>
            </a:r>
            <a:endParaRPr/>
          </a:p>
        </p:txBody>
      </p:sp>
      <p:sp>
        <p:nvSpPr>
          <p:cNvPr id="790" name="Google Shape;790;p94"/>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nl"/>
              <a:t>Neural Network</a:t>
            </a:r>
            <a:endParaRPr/>
          </a:p>
          <a:p>
            <a:pPr indent="-311150" lvl="0" marL="457200" rtl="0" algn="l">
              <a:spcBef>
                <a:spcPts val="0"/>
              </a:spcBef>
              <a:spcAft>
                <a:spcPts val="0"/>
              </a:spcAft>
              <a:buSzPts val="1300"/>
              <a:buChar char="-"/>
            </a:pPr>
            <a:r>
              <a:rPr lang="nl"/>
              <a:t>Input: datapunt </a:t>
            </a:r>
            <a:r>
              <a:rPr i="1" lang="nl"/>
              <a:t>x</a:t>
            </a:r>
            <a:endParaRPr i="1"/>
          </a:p>
          <a:p>
            <a:pPr indent="-311150" lvl="0" marL="457200" rtl="0" algn="l">
              <a:spcBef>
                <a:spcPts val="0"/>
              </a:spcBef>
              <a:spcAft>
                <a:spcPts val="0"/>
              </a:spcAft>
              <a:buSzPts val="1300"/>
              <a:buChar char="-"/>
            </a:pPr>
            <a:r>
              <a:rPr lang="nl"/>
              <a:t>Output: hidden representation </a:t>
            </a:r>
            <a:r>
              <a:rPr i="1" lang="nl"/>
              <a:t>z</a:t>
            </a:r>
            <a:endParaRPr/>
          </a:p>
          <a:p>
            <a:pPr indent="-311150" lvl="0" marL="457200" rtl="0" algn="l">
              <a:spcBef>
                <a:spcPts val="0"/>
              </a:spcBef>
              <a:spcAft>
                <a:spcPts val="0"/>
              </a:spcAft>
              <a:buSzPts val="1300"/>
              <a:buChar char="-"/>
            </a:pPr>
            <a:r>
              <a:rPr lang="nl"/>
              <a:t>Heeft weights and biases </a:t>
            </a:r>
            <a:r>
              <a:rPr i="1" lang="nl"/>
              <a:t>θ</a:t>
            </a:r>
            <a:endParaRPr i="1"/>
          </a:p>
        </p:txBody>
      </p:sp>
      <p:sp>
        <p:nvSpPr>
          <p:cNvPr id="791" name="Google Shape;791;p9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792" name="Google Shape;792;p94"/>
          <p:cNvPicPr preferRelativeResize="0"/>
          <p:nvPr/>
        </p:nvPicPr>
        <p:blipFill rotWithShape="1">
          <a:blip r:embed="rId3">
            <a:alphaModFix/>
          </a:blip>
          <a:srcRect b="0" l="0" r="61166" t="0"/>
          <a:stretch/>
        </p:blipFill>
        <p:spPr>
          <a:xfrm>
            <a:off x="1361550" y="3254099"/>
            <a:ext cx="1497800" cy="1746425"/>
          </a:xfrm>
          <a:prstGeom prst="rect">
            <a:avLst/>
          </a:prstGeom>
          <a:noFill/>
          <a:ln>
            <a:noFill/>
          </a:ln>
        </p:spPr>
      </p:pic>
      <p:sp>
        <p:nvSpPr>
          <p:cNvPr id="793" name="Google Shape;793;p94"/>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7" name="Shape 797"/>
        <p:cNvGrpSpPr/>
        <p:nvPr/>
      </p:nvGrpSpPr>
      <p:grpSpPr>
        <a:xfrm>
          <a:off x="0" y="0"/>
          <a:ext cx="0" cy="0"/>
          <a:chOff x="0" y="0"/>
          <a:chExt cx="0" cy="0"/>
        </a:xfrm>
      </p:grpSpPr>
      <p:sp>
        <p:nvSpPr>
          <p:cNvPr id="798" name="Google Shape;798;p9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Encoder</a:t>
            </a:r>
            <a:endParaRPr/>
          </a:p>
        </p:txBody>
      </p:sp>
      <p:sp>
        <p:nvSpPr>
          <p:cNvPr id="799" name="Google Shape;799;p9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nl"/>
              <a:t>Neural Network</a:t>
            </a:r>
            <a:endParaRPr/>
          </a:p>
          <a:p>
            <a:pPr indent="-311150" lvl="0" marL="457200" rtl="0" algn="l">
              <a:spcBef>
                <a:spcPts val="0"/>
              </a:spcBef>
              <a:spcAft>
                <a:spcPts val="0"/>
              </a:spcAft>
              <a:buSzPts val="1300"/>
              <a:buChar char="-"/>
            </a:pPr>
            <a:r>
              <a:rPr lang="nl"/>
              <a:t>Input: datapunt </a:t>
            </a:r>
            <a:r>
              <a:rPr i="1" lang="nl"/>
              <a:t>x</a:t>
            </a:r>
            <a:endParaRPr i="1"/>
          </a:p>
          <a:p>
            <a:pPr indent="-311150" lvl="0" marL="457200" rtl="0" algn="l">
              <a:spcBef>
                <a:spcPts val="0"/>
              </a:spcBef>
              <a:spcAft>
                <a:spcPts val="0"/>
              </a:spcAft>
              <a:buSzPts val="1300"/>
              <a:buChar char="-"/>
            </a:pPr>
            <a:r>
              <a:rPr lang="nl"/>
              <a:t>Output: hidden representation </a:t>
            </a:r>
            <a:r>
              <a:rPr i="1" lang="nl"/>
              <a:t>z</a:t>
            </a:r>
            <a:endParaRPr/>
          </a:p>
          <a:p>
            <a:pPr indent="-311150" lvl="0" marL="457200" rtl="0" algn="l">
              <a:spcBef>
                <a:spcPts val="0"/>
              </a:spcBef>
              <a:spcAft>
                <a:spcPts val="0"/>
              </a:spcAft>
              <a:buSzPts val="1300"/>
              <a:buChar char="-"/>
            </a:pPr>
            <a:r>
              <a:rPr lang="nl"/>
              <a:t>Heeft weights and biases </a:t>
            </a:r>
            <a:r>
              <a:rPr i="1" lang="nl"/>
              <a:t>θ</a:t>
            </a:r>
            <a:endParaRPr i="1"/>
          </a:p>
        </p:txBody>
      </p:sp>
      <p:sp>
        <p:nvSpPr>
          <p:cNvPr id="800" name="Google Shape;800;p9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801" name="Google Shape;801;p95"/>
          <p:cNvPicPr preferRelativeResize="0"/>
          <p:nvPr/>
        </p:nvPicPr>
        <p:blipFill rotWithShape="1">
          <a:blip r:embed="rId3">
            <a:alphaModFix/>
          </a:blip>
          <a:srcRect b="0" l="0" r="61166" t="0"/>
          <a:stretch/>
        </p:blipFill>
        <p:spPr>
          <a:xfrm>
            <a:off x="1361550" y="3254099"/>
            <a:ext cx="1497800" cy="1746425"/>
          </a:xfrm>
          <a:prstGeom prst="rect">
            <a:avLst/>
          </a:prstGeom>
          <a:noFill/>
          <a:ln>
            <a:noFill/>
          </a:ln>
        </p:spPr>
      </p:pic>
      <p:sp>
        <p:nvSpPr>
          <p:cNvPr id="802" name="Google Shape;802;p9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nl"/>
              <a:t>Input </a:t>
            </a:r>
            <a:r>
              <a:rPr i="1" lang="nl"/>
              <a:t>x</a:t>
            </a:r>
            <a:r>
              <a:rPr lang="nl"/>
              <a:t>: 28x28 afbeelding van een handgeschreven getal</a:t>
            </a:r>
            <a:endParaRPr/>
          </a:p>
          <a:p>
            <a:pPr indent="-311150" lvl="0" marL="457200" rtl="0" algn="l">
              <a:spcBef>
                <a:spcPts val="0"/>
              </a:spcBef>
              <a:spcAft>
                <a:spcPts val="0"/>
              </a:spcAft>
              <a:buSzPts val="1300"/>
              <a:buChar char="-"/>
            </a:pPr>
            <a:r>
              <a:rPr lang="nl"/>
              <a:t>Encoder encodeert data (784-dimensionaal) in een hidden representation space </a:t>
            </a:r>
            <a:r>
              <a:rPr i="1" lang="nl"/>
              <a:t>z </a:t>
            </a:r>
            <a:r>
              <a:rPr lang="nl"/>
              <a:t>(kleiner dan 784D)</a:t>
            </a:r>
            <a:endParaRPr/>
          </a:p>
          <a:p>
            <a:pPr indent="-311150" lvl="0" marL="457200" rtl="0" algn="l">
              <a:spcBef>
                <a:spcPts val="0"/>
              </a:spcBef>
              <a:spcAft>
                <a:spcPts val="0"/>
              </a:spcAft>
              <a:buSzPts val="1300"/>
              <a:buChar char="-"/>
            </a:pPr>
            <a:r>
              <a:rPr lang="nl"/>
              <a:t>Encoder moet een efficiënte compressie van de data leren</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6" name="Shape 806"/>
        <p:cNvGrpSpPr/>
        <p:nvPr/>
      </p:nvGrpSpPr>
      <p:grpSpPr>
        <a:xfrm>
          <a:off x="0" y="0"/>
          <a:ext cx="0" cy="0"/>
          <a:chOff x="0" y="0"/>
          <a:chExt cx="0" cy="0"/>
        </a:xfrm>
      </p:grpSpPr>
      <p:sp>
        <p:nvSpPr>
          <p:cNvPr id="807" name="Google Shape;807;p9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Encoder</a:t>
            </a:r>
            <a:endParaRPr/>
          </a:p>
        </p:txBody>
      </p:sp>
      <p:sp>
        <p:nvSpPr>
          <p:cNvPr id="808" name="Google Shape;808;p9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nl"/>
              <a:t>Neural Network</a:t>
            </a:r>
            <a:endParaRPr/>
          </a:p>
          <a:p>
            <a:pPr indent="-311150" lvl="0" marL="457200" rtl="0" algn="l">
              <a:spcBef>
                <a:spcPts val="0"/>
              </a:spcBef>
              <a:spcAft>
                <a:spcPts val="0"/>
              </a:spcAft>
              <a:buSzPts val="1300"/>
              <a:buChar char="-"/>
            </a:pPr>
            <a:r>
              <a:rPr lang="nl"/>
              <a:t>Input: datapunt </a:t>
            </a:r>
            <a:r>
              <a:rPr i="1" lang="nl"/>
              <a:t>x</a:t>
            </a:r>
            <a:endParaRPr i="1"/>
          </a:p>
          <a:p>
            <a:pPr indent="-311150" lvl="0" marL="457200" rtl="0" algn="l">
              <a:spcBef>
                <a:spcPts val="0"/>
              </a:spcBef>
              <a:spcAft>
                <a:spcPts val="0"/>
              </a:spcAft>
              <a:buSzPts val="1300"/>
              <a:buChar char="-"/>
            </a:pPr>
            <a:r>
              <a:rPr lang="nl"/>
              <a:t>Output: hidden representation </a:t>
            </a:r>
            <a:r>
              <a:rPr i="1" lang="nl"/>
              <a:t>z</a:t>
            </a:r>
            <a:endParaRPr/>
          </a:p>
          <a:p>
            <a:pPr indent="-311150" lvl="0" marL="457200" rtl="0" algn="l">
              <a:spcBef>
                <a:spcPts val="0"/>
              </a:spcBef>
              <a:spcAft>
                <a:spcPts val="0"/>
              </a:spcAft>
              <a:buSzPts val="1300"/>
              <a:buChar char="-"/>
            </a:pPr>
            <a:r>
              <a:rPr lang="nl"/>
              <a:t>Heeft weights and biases </a:t>
            </a:r>
            <a:r>
              <a:rPr i="1" lang="nl"/>
              <a:t>θ</a:t>
            </a:r>
            <a:endParaRPr i="1"/>
          </a:p>
        </p:txBody>
      </p:sp>
      <p:sp>
        <p:nvSpPr>
          <p:cNvPr id="809" name="Google Shape;809;p9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810" name="Google Shape;810;p96"/>
          <p:cNvPicPr preferRelativeResize="0"/>
          <p:nvPr/>
        </p:nvPicPr>
        <p:blipFill rotWithShape="1">
          <a:blip r:embed="rId3">
            <a:alphaModFix/>
          </a:blip>
          <a:srcRect b="0" l="0" r="61166" t="0"/>
          <a:stretch/>
        </p:blipFill>
        <p:spPr>
          <a:xfrm>
            <a:off x="1361550" y="3254099"/>
            <a:ext cx="1497800" cy="1746425"/>
          </a:xfrm>
          <a:prstGeom prst="rect">
            <a:avLst/>
          </a:prstGeom>
          <a:noFill/>
          <a:ln>
            <a:noFill/>
          </a:ln>
        </p:spPr>
      </p:pic>
      <p:sp>
        <p:nvSpPr>
          <p:cNvPr id="811" name="Google Shape;811;p9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nl"/>
              <a:t>Input </a:t>
            </a:r>
            <a:r>
              <a:rPr i="1" lang="nl"/>
              <a:t>x</a:t>
            </a:r>
            <a:r>
              <a:rPr lang="nl"/>
              <a:t>: 28x28 afbeelding van een handgeschreven getal</a:t>
            </a:r>
            <a:endParaRPr/>
          </a:p>
          <a:p>
            <a:pPr indent="-311150" lvl="0" marL="457200" rtl="0" algn="l">
              <a:spcBef>
                <a:spcPts val="0"/>
              </a:spcBef>
              <a:spcAft>
                <a:spcPts val="0"/>
              </a:spcAft>
              <a:buSzPts val="1300"/>
              <a:buChar char="-"/>
            </a:pPr>
            <a:r>
              <a:rPr lang="nl"/>
              <a:t>Encoder encodeert data (784-dimensionaal) in een hidden representation space </a:t>
            </a:r>
            <a:r>
              <a:rPr i="1" lang="nl"/>
              <a:t>z </a:t>
            </a:r>
            <a:r>
              <a:rPr lang="nl"/>
              <a:t>(kleiner dan 784D)</a:t>
            </a:r>
            <a:endParaRPr/>
          </a:p>
          <a:p>
            <a:pPr indent="-311150" lvl="0" marL="457200" rtl="0" algn="l">
              <a:spcBef>
                <a:spcPts val="0"/>
              </a:spcBef>
              <a:spcAft>
                <a:spcPts val="0"/>
              </a:spcAft>
              <a:buSzPts val="1300"/>
              <a:buChar char="-"/>
            </a:pPr>
            <a:r>
              <a:rPr lang="nl"/>
              <a:t>Encoder moet een efficiënte compressie van de data leren</a:t>
            </a:r>
            <a:endParaRPr/>
          </a:p>
        </p:txBody>
      </p:sp>
      <p:sp>
        <p:nvSpPr>
          <p:cNvPr id="812" name="Google Shape;812;p96"/>
          <p:cNvSpPr txBox="1"/>
          <p:nvPr/>
        </p:nvSpPr>
        <p:spPr>
          <a:xfrm>
            <a:off x="3738775" y="3839800"/>
            <a:ext cx="4298700" cy="9888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Font typeface="Lato"/>
              <a:buChar char="-"/>
            </a:pPr>
            <a:r>
              <a:rPr lang="nl" sz="1300">
                <a:solidFill>
                  <a:schemeClr val="dk1"/>
                </a:solidFill>
                <a:latin typeface="Lato"/>
                <a:ea typeface="Lato"/>
                <a:cs typeface="Lato"/>
                <a:sym typeface="Lato"/>
              </a:rPr>
              <a:t>Encoder: q</a:t>
            </a:r>
            <a:r>
              <a:rPr baseline="-25000" lang="nl" sz="1300">
                <a:solidFill>
                  <a:schemeClr val="dk1"/>
                </a:solidFill>
                <a:latin typeface="Lato"/>
                <a:ea typeface="Lato"/>
                <a:cs typeface="Lato"/>
                <a:sym typeface="Lato"/>
              </a:rPr>
              <a:t>θ</a:t>
            </a:r>
            <a:r>
              <a:rPr lang="nl" sz="1300">
                <a:solidFill>
                  <a:schemeClr val="dk1"/>
                </a:solidFill>
                <a:latin typeface="Lato"/>
                <a:ea typeface="Lato"/>
                <a:cs typeface="Lato"/>
                <a:sym typeface="Lato"/>
              </a:rPr>
              <a:t>(z|x)</a:t>
            </a:r>
            <a:endParaRPr sz="1300">
              <a:solidFill>
                <a:schemeClr val="dk1"/>
              </a:solidFill>
              <a:latin typeface="Lato"/>
              <a:ea typeface="Lato"/>
              <a:cs typeface="Lato"/>
              <a:sym typeface="Lato"/>
            </a:endParaRPr>
          </a:p>
          <a:p>
            <a:pPr indent="-311150" lvl="0" marL="457200" rtl="0" algn="l">
              <a:spcBef>
                <a:spcPts val="0"/>
              </a:spcBef>
              <a:spcAft>
                <a:spcPts val="0"/>
              </a:spcAft>
              <a:buClr>
                <a:schemeClr val="dk1"/>
              </a:buClr>
              <a:buSzPts val="1300"/>
              <a:buFont typeface="Lato"/>
              <a:buChar char="-"/>
            </a:pPr>
            <a:r>
              <a:rPr lang="nl" sz="1300">
                <a:solidFill>
                  <a:schemeClr val="dk1"/>
                </a:solidFill>
                <a:latin typeface="Lato"/>
                <a:ea typeface="Lato"/>
                <a:cs typeface="Lato"/>
                <a:sym typeface="Lato"/>
              </a:rPr>
              <a:t>Hidden space </a:t>
            </a:r>
            <a:r>
              <a:rPr i="1" lang="nl" sz="1300">
                <a:solidFill>
                  <a:schemeClr val="dk1"/>
                </a:solidFill>
                <a:latin typeface="Lato"/>
                <a:ea typeface="Lato"/>
                <a:cs typeface="Lato"/>
                <a:sym typeface="Lato"/>
              </a:rPr>
              <a:t>z </a:t>
            </a:r>
            <a:r>
              <a:rPr lang="nl" sz="1300">
                <a:solidFill>
                  <a:schemeClr val="dk1"/>
                </a:solidFill>
                <a:latin typeface="Lato"/>
                <a:ea typeface="Lato"/>
                <a:cs typeface="Lato"/>
                <a:sym typeface="Lato"/>
              </a:rPr>
              <a:t>is stochastisch: encoder geeft parameters voor </a:t>
            </a:r>
            <a:r>
              <a:rPr lang="nl" sz="1300">
                <a:solidFill>
                  <a:schemeClr val="dk1"/>
                </a:solidFill>
                <a:latin typeface="Lato"/>
                <a:ea typeface="Lato"/>
                <a:cs typeface="Lato"/>
                <a:sym typeface="Lato"/>
              </a:rPr>
              <a:t>q</a:t>
            </a:r>
            <a:r>
              <a:rPr baseline="-25000" lang="nl" sz="1300">
                <a:solidFill>
                  <a:schemeClr val="dk1"/>
                </a:solidFill>
                <a:latin typeface="Lato"/>
                <a:ea typeface="Lato"/>
                <a:cs typeface="Lato"/>
                <a:sym typeface="Lato"/>
              </a:rPr>
              <a:t>θ</a:t>
            </a:r>
            <a:r>
              <a:rPr lang="nl" sz="1300">
                <a:solidFill>
                  <a:schemeClr val="dk1"/>
                </a:solidFill>
                <a:latin typeface="Lato"/>
                <a:ea typeface="Lato"/>
                <a:cs typeface="Lato"/>
                <a:sym typeface="Lato"/>
              </a:rPr>
              <a:t>(z|x) (normaalverdeling)</a:t>
            </a:r>
            <a:endParaRPr sz="1300">
              <a:solidFill>
                <a:schemeClr val="dk1"/>
              </a:solidFill>
              <a:latin typeface="Lato"/>
              <a:ea typeface="Lato"/>
              <a:cs typeface="Lato"/>
              <a:sym typeface="Lato"/>
            </a:endParaRPr>
          </a:p>
          <a:p>
            <a:pPr indent="-311150" lvl="0" marL="457200" rtl="0" algn="l">
              <a:spcBef>
                <a:spcPts val="0"/>
              </a:spcBef>
              <a:spcAft>
                <a:spcPts val="0"/>
              </a:spcAft>
              <a:buClr>
                <a:schemeClr val="dk1"/>
              </a:buClr>
              <a:buSzPts val="1300"/>
              <a:buFont typeface="Lato"/>
              <a:buChar char="-"/>
            </a:pPr>
            <a:r>
              <a:rPr lang="nl" sz="1300">
                <a:solidFill>
                  <a:schemeClr val="dk1"/>
                </a:solidFill>
                <a:latin typeface="Lato"/>
                <a:ea typeface="Lato"/>
                <a:cs typeface="Lato"/>
                <a:sym typeface="Lato"/>
              </a:rPr>
              <a:t>Kunnen van deze distributie samplen om noisy values te krijgen van de representaties </a:t>
            </a:r>
            <a:r>
              <a:rPr i="1" lang="nl" sz="1300">
                <a:solidFill>
                  <a:schemeClr val="dk1"/>
                </a:solidFill>
                <a:latin typeface="Lato"/>
                <a:ea typeface="Lato"/>
                <a:cs typeface="Lato"/>
                <a:sym typeface="Lato"/>
              </a:rPr>
              <a:t>z</a:t>
            </a:r>
            <a:endParaRPr i="1" sz="1300">
              <a:solidFill>
                <a:schemeClr val="dk1"/>
              </a:solidFill>
              <a:latin typeface="Lato"/>
              <a:ea typeface="Lato"/>
              <a:cs typeface="Lato"/>
              <a:sym typeface="Lato"/>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6" name="Shape 816"/>
        <p:cNvGrpSpPr/>
        <p:nvPr/>
      </p:nvGrpSpPr>
      <p:grpSpPr>
        <a:xfrm>
          <a:off x="0" y="0"/>
          <a:ext cx="0" cy="0"/>
          <a:chOff x="0" y="0"/>
          <a:chExt cx="0" cy="0"/>
        </a:xfrm>
      </p:grpSpPr>
      <p:sp>
        <p:nvSpPr>
          <p:cNvPr id="817" name="Google Shape;817;p9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Decoder</a:t>
            </a:r>
            <a:endParaRPr/>
          </a:p>
        </p:txBody>
      </p:sp>
      <p:sp>
        <p:nvSpPr>
          <p:cNvPr id="818" name="Google Shape;818;p9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nl"/>
              <a:t>Neural Network</a:t>
            </a:r>
            <a:endParaRPr/>
          </a:p>
          <a:p>
            <a:pPr indent="-311150" lvl="0" marL="457200" rtl="0" algn="l">
              <a:spcBef>
                <a:spcPts val="0"/>
              </a:spcBef>
              <a:spcAft>
                <a:spcPts val="0"/>
              </a:spcAft>
              <a:buSzPts val="1300"/>
              <a:buChar char="-"/>
            </a:pPr>
            <a:r>
              <a:rPr lang="nl"/>
              <a:t>Input: representatie </a:t>
            </a:r>
            <a:r>
              <a:rPr i="1" lang="nl"/>
              <a:t>z</a:t>
            </a:r>
            <a:endParaRPr i="1"/>
          </a:p>
          <a:p>
            <a:pPr indent="-311150" lvl="0" marL="457200" rtl="0" algn="l">
              <a:spcBef>
                <a:spcPts val="0"/>
              </a:spcBef>
              <a:spcAft>
                <a:spcPts val="0"/>
              </a:spcAft>
              <a:buSzPts val="1300"/>
              <a:buChar char="-"/>
            </a:pPr>
            <a:r>
              <a:rPr lang="nl"/>
              <a:t>Output: parameters voor de probability distribution van de data</a:t>
            </a:r>
            <a:endParaRPr/>
          </a:p>
          <a:p>
            <a:pPr indent="-311150" lvl="0" marL="457200" rtl="0" algn="l">
              <a:spcBef>
                <a:spcPts val="0"/>
              </a:spcBef>
              <a:spcAft>
                <a:spcPts val="0"/>
              </a:spcAft>
              <a:buSzPts val="1300"/>
              <a:buChar char="-"/>
            </a:pPr>
            <a:r>
              <a:rPr lang="nl"/>
              <a:t>Heeft weights en biases φ</a:t>
            </a:r>
            <a:endParaRPr/>
          </a:p>
        </p:txBody>
      </p:sp>
      <p:sp>
        <p:nvSpPr>
          <p:cNvPr id="819" name="Google Shape;819;p9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820" name="Google Shape;820;p9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821" name="Google Shape;821;p97"/>
          <p:cNvPicPr preferRelativeResize="0"/>
          <p:nvPr/>
        </p:nvPicPr>
        <p:blipFill rotWithShape="1">
          <a:blip r:embed="rId3">
            <a:alphaModFix/>
          </a:blip>
          <a:srcRect b="0" l="49096" r="0" t="0"/>
          <a:stretch/>
        </p:blipFill>
        <p:spPr>
          <a:xfrm>
            <a:off x="860600" y="3279400"/>
            <a:ext cx="1905650" cy="16950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5" name="Shape 825"/>
        <p:cNvGrpSpPr/>
        <p:nvPr/>
      </p:nvGrpSpPr>
      <p:grpSpPr>
        <a:xfrm>
          <a:off x="0" y="0"/>
          <a:ext cx="0" cy="0"/>
          <a:chOff x="0" y="0"/>
          <a:chExt cx="0" cy="0"/>
        </a:xfrm>
      </p:grpSpPr>
      <p:sp>
        <p:nvSpPr>
          <p:cNvPr id="826" name="Google Shape;826;p9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Decoder</a:t>
            </a:r>
            <a:endParaRPr/>
          </a:p>
        </p:txBody>
      </p:sp>
      <p:sp>
        <p:nvSpPr>
          <p:cNvPr id="827" name="Google Shape;827;p9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nl"/>
              <a:t>Neural Network</a:t>
            </a:r>
            <a:endParaRPr/>
          </a:p>
          <a:p>
            <a:pPr indent="-311150" lvl="0" marL="457200" rtl="0" algn="l">
              <a:spcBef>
                <a:spcPts val="0"/>
              </a:spcBef>
              <a:spcAft>
                <a:spcPts val="0"/>
              </a:spcAft>
              <a:buSzPts val="1300"/>
              <a:buChar char="-"/>
            </a:pPr>
            <a:r>
              <a:rPr lang="nl"/>
              <a:t>Input: representatie </a:t>
            </a:r>
            <a:r>
              <a:rPr i="1" lang="nl"/>
              <a:t>z</a:t>
            </a:r>
            <a:endParaRPr i="1"/>
          </a:p>
          <a:p>
            <a:pPr indent="-311150" lvl="0" marL="457200" rtl="0" algn="l">
              <a:spcBef>
                <a:spcPts val="0"/>
              </a:spcBef>
              <a:spcAft>
                <a:spcPts val="0"/>
              </a:spcAft>
              <a:buSzPts val="1300"/>
              <a:buChar char="-"/>
            </a:pPr>
            <a:r>
              <a:rPr lang="nl"/>
              <a:t>Output: parameters voor de probability distribution van de data</a:t>
            </a:r>
            <a:endParaRPr/>
          </a:p>
          <a:p>
            <a:pPr indent="-311150" lvl="0" marL="457200" rtl="0" algn="l">
              <a:spcBef>
                <a:spcPts val="0"/>
              </a:spcBef>
              <a:spcAft>
                <a:spcPts val="0"/>
              </a:spcAft>
              <a:buSzPts val="1300"/>
              <a:buChar char="-"/>
            </a:pPr>
            <a:r>
              <a:rPr lang="nl"/>
              <a:t>Heeft weights en biases φ</a:t>
            </a:r>
            <a:endParaRPr/>
          </a:p>
        </p:txBody>
      </p:sp>
      <p:sp>
        <p:nvSpPr>
          <p:cNvPr id="828" name="Google Shape;828;p9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nl"/>
              <a:t>Elke pixel op de afbeelding is een 0 of 1</a:t>
            </a:r>
            <a:endParaRPr/>
          </a:p>
          <a:p>
            <a:pPr indent="-311150" lvl="0" marL="457200" rtl="0" algn="l">
              <a:spcBef>
                <a:spcPts val="0"/>
              </a:spcBef>
              <a:spcAft>
                <a:spcPts val="0"/>
              </a:spcAft>
              <a:buSzPts val="1300"/>
              <a:buChar char="-"/>
            </a:pPr>
            <a:r>
              <a:rPr lang="nl"/>
              <a:t>Bernoulli distributie</a:t>
            </a:r>
            <a:endParaRPr/>
          </a:p>
          <a:p>
            <a:pPr indent="-311150" lvl="0" marL="457200" rtl="0" algn="l">
              <a:spcBef>
                <a:spcPts val="0"/>
              </a:spcBef>
              <a:spcAft>
                <a:spcPts val="0"/>
              </a:spcAft>
              <a:buSzPts val="1300"/>
              <a:buChar char="-"/>
            </a:pPr>
            <a:r>
              <a:rPr lang="nl"/>
              <a:t>Decoder krijgt de latent representation van een getal </a:t>
            </a:r>
            <a:r>
              <a:rPr i="1" lang="nl"/>
              <a:t>z </a:t>
            </a:r>
            <a:r>
              <a:rPr lang="nl"/>
              <a:t>als input</a:t>
            </a:r>
            <a:endParaRPr/>
          </a:p>
          <a:p>
            <a:pPr indent="-311150" lvl="0" marL="457200" rtl="0" algn="l">
              <a:spcBef>
                <a:spcPts val="0"/>
              </a:spcBef>
              <a:spcAft>
                <a:spcPts val="0"/>
              </a:spcAft>
              <a:buSzPts val="1300"/>
              <a:buChar char="-"/>
            </a:pPr>
            <a:r>
              <a:rPr lang="nl"/>
              <a:t>Geeft 784 Bernoulli parameters als output, één voor elke pixel</a:t>
            </a:r>
            <a:endParaRPr/>
          </a:p>
          <a:p>
            <a:pPr indent="-311150" lvl="0" marL="457200" rtl="0" algn="l">
              <a:spcBef>
                <a:spcPts val="0"/>
              </a:spcBef>
              <a:spcAft>
                <a:spcPts val="0"/>
              </a:spcAft>
              <a:buSzPts val="1300"/>
              <a:buChar char="-"/>
            </a:pPr>
            <a:r>
              <a:rPr lang="nl"/>
              <a:t>Decoder decodeert de nummers in </a:t>
            </a:r>
            <a:r>
              <a:rPr i="1" lang="nl"/>
              <a:t>z </a:t>
            </a:r>
            <a:r>
              <a:rPr lang="nl"/>
              <a:t>naar 784 getallen tussen 0 en 1</a:t>
            </a:r>
            <a:endParaRPr/>
          </a:p>
        </p:txBody>
      </p:sp>
      <p:sp>
        <p:nvSpPr>
          <p:cNvPr id="829" name="Google Shape;829;p9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830" name="Google Shape;830;p98"/>
          <p:cNvPicPr preferRelativeResize="0"/>
          <p:nvPr/>
        </p:nvPicPr>
        <p:blipFill rotWithShape="1">
          <a:blip r:embed="rId3">
            <a:alphaModFix/>
          </a:blip>
          <a:srcRect b="0" l="49096" r="0" t="0"/>
          <a:stretch/>
        </p:blipFill>
        <p:spPr>
          <a:xfrm>
            <a:off x="860600" y="3279400"/>
            <a:ext cx="1905650" cy="16950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4" name="Shape 834"/>
        <p:cNvGrpSpPr/>
        <p:nvPr/>
      </p:nvGrpSpPr>
      <p:grpSpPr>
        <a:xfrm>
          <a:off x="0" y="0"/>
          <a:ext cx="0" cy="0"/>
          <a:chOff x="0" y="0"/>
          <a:chExt cx="0" cy="0"/>
        </a:xfrm>
      </p:grpSpPr>
      <p:sp>
        <p:nvSpPr>
          <p:cNvPr id="835" name="Google Shape;835;p9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Decoder</a:t>
            </a:r>
            <a:endParaRPr/>
          </a:p>
        </p:txBody>
      </p:sp>
      <p:sp>
        <p:nvSpPr>
          <p:cNvPr id="836" name="Google Shape;836;p99"/>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nl"/>
              <a:t>Neural Network</a:t>
            </a:r>
            <a:endParaRPr/>
          </a:p>
          <a:p>
            <a:pPr indent="-311150" lvl="0" marL="457200" rtl="0" algn="l">
              <a:spcBef>
                <a:spcPts val="0"/>
              </a:spcBef>
              <a:spcAft>
                <a:spcPts val="0"/>
              </a:spcAft>
              <a:buSzPts val="1300"/>
              <a:buChar char="-"/>
            </a:pPr>
            <a:r>
              <a:rPr lang="nl"/>
              <a:t>Input: representatie </a:t>
            </a:r>
            <a:r>
              <a:rPr i="1" lang="nl"/>
              <a:t>z</a:t>
            </a:r>
            <a:endParaRPr i="1"/>
          </a:p>
          <a:p>
            <a:pPr indent="-311150" lvl="0" marL="457200" rtl="0" algn="l">
              <a:spcBef>
                <a:spcPts val="0"/>
              </a:spcBef>
              <a:spcAft>
                <a:spcPts val="0"/>
              </a:spcAft>
              <a:buSzPts val="1300"/>
              <a:buChar char="-"/>
            </a:pPr>
            <a:r>
              <a:rPr lang="nl"/>
              <a:t>Output: parameters voor de probability distribution van de data</a:t>
            </a:r>
            <a:endParaRPr/>
          </a:p>
          <a:p>
            <a:pPr indent="-311150" lvl="0" marL="457200" rtl="0" algn="l">
              <a:spcBef>
                <a:spcPts val="0"/>
              </a:spcBef>
              <a:spcAft>
                <a:spcPts val="0"/>
              </a:spcAft>
              <a:buSzPts val="1300"/>
              <a:buChar char="-"/>
            </a:pPr>
            <a:r>
              <a:rPr lang="nl"/>
              <a:t>Heeft weights en biases φ</a:t>
            </a:r>
            <a:endParaRPr/>
          </a:p>
        </p:txBody>
      </p:sp>
      <p:sp>
        <p:nvSpPr>
          <p:cNvPr id="837" name="Google Shape;837;p99"/>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nl"/>
              <a:t>Elke pixel op de afbeelding is een 0 of 1</a:t>
            </a:r>
            <a:endParaRPr/>
          </a:p>
          <a:p>
            <a:pPr indent="-311150" lvl="0" marL="457200" rtl="0" algn="l">
              <a:spcBef>
                <a:spcPts val="0"/>
              </a:spcBef>
              <a:spcAft>
                <a:spcPts val="0"/>
              </a:spcAft>
              <a:buSzPts val="1300"/>
              <a:buChar char="-"/>
            </a:pPr>
            <a:r>
              <a:rPr lang="nl"/>
              <a:t>Bernoulli distributie</a:t>
            </a:r>
            <a:endParaRPr/>
          </a:p>
          <a:p>
            <a:pPr indent="-311150" lvl="0" marL="457200" rtl="0" algn="l">
              <a:spcBef>
                <a:spcPts val="0"/>
              </a:spcBef>
              <a:spcAft>
                <a:spcPts val="0"/>
              </a:spcAft>
              <a:buSzPts val="1300"/>
              <a:buChar char="-"/>
            </a:pPr>
            <a:r>
              <a:rPr lang="nl"/>
              <a:t>Decoder krijgt de latent representation van een getal </a:t>
            </a:r>
            <a:r>
              <a:rPr i="1" lang="nl"/>
              <a:t>z </a:t>
            </a:r>
            <a:r>
              <a:rPr lang="nl"/>
              <a:t>als input</a:t>
            </a:r>
            <a:endParaRPr/>
          </a:p>
          <a:p>
            <a:pPr indent="-311150" lvl="0" marL="457200" rtl="0" algn="l">
              <a:spcBef>
                <a:spcPts val="0"/>
              </a:spcBef>
              <a:spcAft>
                <a:spcPts val="0"/>
              </a:spcAft>
              <a:buSzPts val="1300"/>
              <a:buChar char="-"/>
            </a:pPr>
            <a:r>
              <a:rPr lang="nl"/>
              <a:t>Geeft 784 Bernoulli parameters als output, één voor elke pixel</a:t>
            </a:r>
            <a:endParaRPr/>
          </a:p>
          <a:p>
            <a:pPr indent="-311150" lvl="0" marL="457200" rtl="0" algn="l">
              <a:spcBef>
                <a:spcPts val="0"/>
              </a:spcBef>
              <a:spcAft>
                <a:spcPts val="0"/>
              </a:spcAft>
              <a:buSzPts val="1300"/>
              <a:buChar char="-"/>
            </a:pPr>
            <a:r>
              <a:rPr lang="nl"/>
              <a:t>Decoder decodeert de nummers in </a:t>
            </a:r>
            <a:r>
              <a:rPr i="1" lang="nl"/>
              <a:t>z </a:t>
            </a:r>
            <a:r>
              <a:rPr lang="nl"/>
              <a:t>naar 784 getallen tussen 0 en 1</a:t>
            </a:r>
            <a:endParaRPr/>
          </a:p>
        </p:txBody>
      </p:sp>
      <p:sp>
        <p:nvSpPr>
          <p:cNvPr id="838" name="Google Shape;838;p9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839" name="Google Shape;839;p99"/>
          <p:cNvPicPr preferRelativeResize="0"/>
          <p:nvPr/>
        </p:nvPicPr>
        <p:blipFill rotWithShape="1">
          <a:blip r:embed="rId3">
            <a:alphaModFix/>
          </a:blip>
          <a:srcRect b="0" l="49096" r="0" t="0"/>
          <a:stretch/>
        </p:blipFill>
        <p:spPr>
          <a:xfrm>
            <a:off x="860600" y="3279400"/>
            <a:ext cx="1905650" cy="1695050"/>
          </a:xfrm>
          <a:prstGeom prst="rect">
            <a:avLst/>
          </a:prstGeom>
          <a:noFill/>
          <a:ln>
            <a:noFill/>
          </a:ln>
        </p:spPr>
      </p:pic>
      <p:sp>
        <p:nvSpPr>
          <p:cNvPr id="840" name="Google Shape;840;p99"/>
          <p:cNvSpPr txBox="1"/>
          <p:nvPr/>
        </p:nvSpPr>
        <p:spPr>
          <a:xfrm>
            <a:off x="3184900" y="3902550"/>
            <a:ext cx="4298700" cy="9888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Font typeface="Lato"/>
              <a:buChar char="-"/>
            </a:pPr>
            <a:r>
              <a:rPr lang="nl" sz="1300">
                <a:solidFill>
                  <a:schemeClr val="dk1"/>
                </a:solidFill>
                <a:latin typeface="Lato"/>
                <a:ea typeface="Lato"/>
                <a:cs typeface="Lato"/>
                <a:sym typeface="Lato"/>
              </a:rPr>
              <a:t>Decoder: pφ(x|z)</a:t>
            </a:r>
            <a:endParaRPr sz="1300">
              <a:solidFill>
                <a:schemeClr val="dk1"/>
              </a:solidFill>
              <a:latin typeface="Lato"/>
              <a:ea typeface="Lato"/>
              <a:cs typeface="Lato"/>
              <a:sym typeface="Lato"/>
            </a:endParaRPr>
          </a:p>
          <a:p>
            <a:pPr indent="-311150" lvl="0" marL="457200" rtl="0" algn="l">
              <a:spcBef>
                <a:spcPts val="0"/>
              </a:spcBef>
              <a:spcAft>
                <a:spcPts val="0"/>
              </a:spcAft>
              <a:buClr>
                <a:schemeClr val="dk1"/>
              </a:buClr>
              <a:buSzPts val="1300"/>
              <a:buFont typeface="Lato"/>
              <a:buChar char="-"/>
            </a:pPr>
            <a:r>
              <a:rPr lang="nl" sz="1300">
                <a:solidFill>
                  <a:schemeClr val="dk1"/>
                </a:solidFill>
                <a:latin typeface="Lato"/>
                <a:ea typeface="Lato"/>
                <a:cs typeface="Lato"/>
                <a:sym typeface="Lato"/>
              </a:rPr>
              <a:t>Informatie van de oorspronkelijke 784D vector kan niet perfect overgebracht worden</a:t>
            </a:r>
            <a:endParaRPr sz="1300">
              <a:solidFill>
                <a:schemeClr val="dk1"/>
              </a:solidFill>
              <a:latin typeface="Lato"/>
              <a:ea typeface="Lato"/>
              <a:cs typeface="Lato"/>
              <a:sym typeface="Lato"/>
            </a:endParaRPr>
          </a:p>
          <a:p>
            <a:pPr indent="-311150" lvl="0" marL="457200" rtl="0" algn="l">
              <a:spcBef>
                <a:spcPts val="0"/>
              </a:spcBef>
              <a:spcAft>
                <a:spcPts val="0"/>
              </a:spcAft>
              <a:buClr>
                <a:schemeClr val="dk1"/>
              </a:buClr>
              <a:buSzPts val="1300"/>
              <a:buFont typeface="Lato"/>
              <a:buChar char="-"/>
            </a:pPr>
            <a:r>
              <a:rPr lang="nl" sz="1300">
                <a:solidFill>
                  <a:schemeClr val="dk1"/>
                </a:solidFill>
                <a:latin typeface="Lato"/>
                <a:ea typeface="Lato"/>
                <a:cs typeface="Lato"/>
                <a:sym typeface="Lato"/>
              </a:rPr>
              <a:t>Decoder heeft alleen toegang tot een </a:t>
            </a:r>
            <a:r>
              <a:rPr lang="nl" sz="1300">
                <a:solidFill>
                  <a:schemeClr val="dk1"/>
                </a:solidFill>
                <a:latin typeface="Lato"/>
                <a:ea typeface="Lato"/>
                <a:cs typeface="Lato"/>
                <a:sym typeface="Lato"/>
              </a:rPr>
              <a:t>samenvatting</a:t>
            </a:r>
            <a:r>
              <a:rPr lang="nl" sz="1300">
                <a:solidFill>
                  <a:schemeClr val="dk1"/>
                </a:solidFill>
                <a:latin typeface="Lato"/>
                <a:ea typeface="Lato"/>
                <a:cs typeface="Lato"/>
                <a:sym typeface="Lato"/>
              </a:rPr>
              <a:t> van de informatie (kleiner dan 784D)</a:t>
            </a:r>
            <a:endParaRPr sz="1300">
              <a:solidFill>
                <a:schemeClr val="dk1"/>
              </a:solidFill>
              <a:latin typeface="Lato"/>
              <a:ea typeface="Lato"/>
              <a:cs typeface="Lato"/>
              <a:sym typeface="Lato"/>
            </a:endParaRPr>
          </a:p>
          <a:p>
            <a:pPr indent="0" lvl="0" marL="0" rtl="0" algn="l">
              <a:spcBef>
                <a:spcPts val="0"/>
              </a:spcBef>
              <a:spcAft>
                <a:spcPts val="0"/>
              </a:spcAft>
              <a:buNone/>
            </a:pPr>
            <a:r>
              <a:t/>
            </a:r>
            <a:endParaRPr i="1" sz="1300">
              <a:solidFill>
                <a:schemeClr val="dk1"/>
              </a:solidFill>
              <a:latin typeface="Lato"/>
              <a:ea typeface="Lato"/>
              <a:cs typeface="Lato"/>
              <a:sym typeface="Lato"/>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4" name="Shape 844"/>
        <p:cNvGrpSpPr/>
        <p:nvPr/>
      </p:nvGrpSpPr>
      <p:grpSpPr>
        <a:xfrm>
          <a:off x="0" y="0"/>
          <a:ext cx="0" cy="0"/>
          <a:chOff x="0" y="0"/>
          <a:chExt cx="0" cy="0"/>
        </a:xfrm>
      </p:grpSpPr>
      <p:sp>
        <p:nvSpPr>
          <p:cNvPr id="845" name="Google Shape;845;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Loss function</a:t>
            </a:r>
            <a:endParaRPr/>
          </a:p>
        </p:txBody>
      </p:sp>
      <p:sp>
        <p:nvSpPr>
          <p:cNvPr id="846" name="Google Shape;846;p10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Hoeveel informatie gaat verloren?</a:t>
            </a:r>
            <a:endParaRPr/>
          </a:p>
          <a:p>
            <a:pPr indent="-311150" lvl="0" marL="457200" rtl="0" algn="l">
              <a:spcBef>
                <a:spcPts val="1600"/>
              </a:spcBef>
              <a:spcAft>
                <a:spcPts val="0"/>
              </a:spcAft>
              <a:buSzPts val="1300"/>
              <a:buChar char="-"/>
            </a:pPr>
            <a:r>
              <a:rPr lang="nl"/>
              <a:t>Meet met negative log likelihood pφ(x|z)</a:t>
            </a:r>
            <a:endParaRPr/>
          </a:p>
          <a:p>
            <a:pPr indent="-311150" lvl="0" marL="457200" rtl="0" algn="l">
              <a:spcBef>
                <a:spcPts val="0"/>
              </a:spcBef>
              <a:spcAft>
                <a:spcPts val="0"/>
              </a:spcAft>
              <a:buSzPts val="1300"/>
              <a:buChar char="-"/>
            </a:pPr>
            <a:r>
              <a:rPr lang="nl"/>
              <a:t>Vertelt hoe effectief de decoder heeft geleerd een input image </a:t>
            </a:r>
            <a:r>
              <a:rPr i="1" lang="nl"/>
              <a:t>x</a:t>
            </a:r>
            <a:r>
              <a:rPr lang="nl"/>
              <a:t> te reconstrueren </a:t>
            </a:r>
            <a:r>
              <a:rPr lang="nl"/>
              <a:t>gegeven zijn latent representation </a:t>
            </a:r>
            <a:r>
              <a:rPr i="1" lang="nl"/>
              <a:t>z</a:t>
            </a:r>
            <a:br>
              <a:rPr i="1" lang="nl"/>
            </a:br>
            <a:r>
              <a:rPr lang="nl">
                <a:solidFill>
                  <a:srgbClr val="FFFFFF"/>
                </a:solidFill>
              </a:rPr>
              <a:t>Er zijn geen globale representaties die worden gedeeld door alle datapunten</a:t>
            </a:r>
            <a:br>
              <a:rPr lang="nl">
                <a:solidFill>
                  <a:srgbClr val="FFFFFF"/>
                </a:solidFill>
              </a:rPr>
            </a:br>
            <a:r>
              <a:rPr i="1" lang="nl">
                <a:solidFill>
                  <a:srgbClr val="FFFFFF"/>
                </a:solidFill>
              </a:rPr>
              <a:t>Loss functie kan worden ontbonden in termen die alleen van één datapunt (</a:t>
            </a:r>
            <a:r>
              <a:rPr lang="nl" sz="1500">
                <a:solidFill>
                  <a:srgbClr val="FFFFFF"/>
                </a:solidFill>
              </a:rPr>
              <a:t>ℓ</a:t>
            </a:r>
            <a:r>
              <a:rPr baseline="-25000" lang="nl" sz="1500">
                <a:solidFill>
                  <a:srgbClr val="FFFFFF"/>
                </a:solidFill>
              </a:rPr>
              <a:t>i</a:t>
            </a:r>
            <a:r>
              <a:rPr i="1" lang="nl">
                <a:solidFill>
                  <a:srgbClr val="FFFFFF"/>
                </a:solidFill>
              </a:rPr>
              <a:t>) afhangen</a:t>
            </a:r>
            <a:br>
              <a:rPr i="1" lang="nl">
                <a:solidFill>
                  <a:srgbClr val="FFFFFF"/>
                </a:solidFill>
              </a:rPr>
            </a:br>
            <a:r>
              <a:rPr i="1" lang="nl">
                <a:solidFill>
                  <a:srgbClr val="FFFFFF"/>
                </a:solidFill>
              </a:rPr>
              <a:t>Som over alle datapunten</a:t>
            </a:r>
            <a:endParaRPr i="1">
              <a:solidFill>
                <a:srgbClr val="FFFFFF"/>
              </a:solidFill>
            </a:endParaRPr>
          </a:p>
          <a:p>
            <a:pPr indent="457200" lvl="0" marL="457200" rtl="0" algn="l">
              <a:spcBef>
                <a:spcPts val="1600"/>
              </a:spcBef>
              <a:spcAft>
                <a:spcPts val="0"/>
              </a:spcAft>
              <a:buNone/>
            </a:pPr>
            <a:r>
              <a:rPr lang="nl" sz="1500"/>
              <a:t>ℓ</a:t>
            </a:r>
            <a:r>
              <a:rPr baseline="-25000" lang="nl" sz="1500"/>
              <a:t>i</a:t>
            </a:r>
            <a:r>
              <a:rPr lang="nl" sz="1500"/>
              <a:t>(θ, φ) = -𝔼</a:t>
            </a:r>
            <a:r>
              <a:rPr baseline="-25000" lang="nl" sz="1500"/>
              <a:t>z~qθ(z|xi)</a:t>
            </a:r>
            <a:r>
              <a:rPr lang="nl" sz="1500"/>
              <a:t>[log p</a:t>
            </a:r>
            <a:r>
              <a:rPr baseline="-25000" lang="nl" sz="1500"/>
              <a:t>φ</a:t>
            </a:r>
            <a:r>
              <a:rPr lang="nl" sz="1500"/>
              <a:t>(x</a:t>
            </a:r>
            <a:r>
              <a:rPr baseline="-25000" lang="nl" sz="1500"/>
              <a:t>i</a:t>
            </a:r>
            <a:r>
              <a:rPr lang="nl" sz="1500"/>
              <a:t>|z)] + KL(q</a:t>
            </a:r>
            <a:r>
              <a:rPr baseline="-25000" lang="nl" sz="1500"/>
              <a:t>θ</a:t>
            </a:r>
            <a:r>
              <a:rPr lang="nl" sz="1500"/>
              <a:t>(z|x</a:t>
            </a:r>
            <a:r>
              <a:rPr baseline="-25000" lang="nl" sz="1500"/>
              <a:t>i</a:t>
            </a:r>
            <a:r>
              <a:rPr lang="nl" sz="1500"/>
              <a:t>) || p(z))</a:t>
            </a:r>
            <a:endParaRPr i="1"/>
          </a:p>
          <a:p>
            <a:pPr indent="0" lvl="0" marL="0" rtl="0" algn="l">
              <a:spcBef>
                <a:spcPts val="1600"/>
              </a:spcBef>
              <a:spcAft>
                <a:spcPts val="1600"/>
              </a:spcAft>
              <a:buNone/>
            </a:pPr>
            <a:r>
              <a:t/>
            </a:r>
            <a:endParaRPr i="1"/>
          </a:p>
        </p:txBody>
      </p:sp>
      <p:sp>
        <p:nvSpPr>
          <p:cNvPr id="847" name="Google Shape;847;p10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
        <p:nvSpPr>
          <p:cNvPr id="848" name="Google Shape;848;p100"/>
          <p:cNvSpPr txBox="1"/>
          <p:nvPr/>
        </p:nvSpPr>
        <p:spPr>
          <a:xfrm>
            <a:off x="7342125" y="1281900"/>
            <a:ext cx="1479000" cy="6087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nl" sz="1300">
                <a:solidFill>
                  <a:schemeClr val="accent1"/>
                </a:solidFill>
                <a:latin typeface="Lato"/>
                <a:ea typeface="Lato"/>
                <a:cs typeface="Lato"/>
                <a:sym typeface="Lato"/>
              </a:rPr>
              <a:t>Encoder: q</a:t>
            </a:r>
            <a:r>
              <a:rPr baseline="-25000" lang="nl" sz="1300">
                <a:solidFill>
                  <a:schemeClr val="accent1"/>
                </a:solidFill>
                <a:latin typeface="Lato"/>
                <a:ea typeface="Lato"/>
                <a:cs typeface="Lato"/>
                <a:sym typeface="Lato"/>
              </a:rPr>
              <a:t>θ</a:t>
            </a:r>
            <a:r>
              <a:rPr lang="nl" sz="1300">
                <a:solidFill>
                  <a:schemeClr val="accent1"/>
                </a:solidFill>
                <a:latin typeface="Lato"/>
                <a:ea typeface="Lato"/>
                <a:cs typeface="Lato"/>
                <a:sym typeface="Lato"/>
              </a:rPr>
              <a:t>(z|x)</a:t>
            </a:r>
            <a:endParaRPr sz="1300">
              <a:solidFill>
                <a:schemeClr val="accent1"/>
              </a:solidFill>
              <a:latin typeface="Lato"/>
              <a:ea typeface="Lato"/>
              <a:cs typeface="Lato"/>
              <a:sym typeface="Lato"/>
            </a:endParaRPr>
          </a:p>
          <a:p>
            <a:pPr indent="0" lvl="0" marL="0" rtl="0" algn="l">
              <a:spcBef>
                <a:spcPts val="0"/>
              </a:spcBef>
              <a:spcAft>
                <a:spcPts val="0"/>
              </a:spcAft>
              <a:buNone/>
            </a:pPr>
            <a:r>
              <a:rPr lang="nl" sz="1300">
                <a:solidFill>
                  <a:schemeClr val="accent1"/>
                </a:solidFill>
                <a:latin typeface="Lato"/>
                <a:ea typeface="Lato"/>
                <a:cs typeface="Lato"/>
                <a:sym typeface="Lato"/>
              </a:rPr>
              <a:t>Decoder: p</a:t>
            </a:r>
            <a:r>
              <a:rPr baseline="-25000" lang="nl" sz="1300">
                <a:solidFill>
                  <a:schemeClr val="accent1"/>
                </a:solidFill>
                <a:latin typeface="Lato"/>
                <a:ea typeface="Lato"/>
                <a:cs typeface="Lato"/>
                <a:sym typeface="Lato"/>
              </a:rPr>
              <a:t>φ</a:t>
            </a:r>
            <a:r>
              <a:rPr lang="nl" sz="1300">
                <a:solidFill>
                  <a:schemeClr val="accent1"/>
                </a:solidFill>
                <a:latin typeface="Lato"/>
                <a:ea typeface="Lato"/>
                <a:cs typeface="Lato"/>
                <a:sym typeface="Lato"/>
              </a:rPr>
              <a:t>(x|z)</a:t>
            </a:r>
            <a:endParaRPr>
              <a:latin typeface="Lato"/>
              <a:ea typeface="Lato"/>
              <a:cs typeface="Lato"/>
              <a:sym typeface="Lato"/>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2" name="Shape 852"/>
        <p:cNvGrpSpPr/>
        <p:nvPr/>
      </p:nvGrpSpPr>
      <p:grpSpPr>
        <a:xfrm>
          <a:off x="0" y="0"/>
          <a:ext cx="0" cy="0"/>
          <a:chOff x="0" y="0"/>
          <a:chExt cx="0" cy="0"/>
        </a:xfrm>
      </p:grpSpPr>
      <p:sp>
        <p:nvSpPr>
          <p:cNvPr id="853" name="Google Shape;853;p1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Loss function</a:t>
            </a:r>
            <a:endParaRPr/>
          </a:p>
        </p:txBody>
      </p:sp>
      <p:sp>
        <p:nvSpPr>
          <p:cNvPr id="854" name="Google Shape;854;p101"/>
          <p:cNvSpPr txBox="1"/>
          <p:nvPr>
            <p:ph idx="1" type="body"/>
          </p:nvPr>
        </p:nvSpPr>
        <p:spPr>
          <a:xfrm>
            <a:off x="729450" y="2078875"/>
            <a:ext cx="7688700" cy="28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Hoeveel informatie gaat verloren?</a:t>
            </a:r>
            <a:endParaRPr/>
          </a:p>
          <a:p>
            <a:pPr indent="-311150" lvl="0" marL="457200" rtl="0" algn="l">
              <a:spcBef>
                <a:spcPts val="1600"/>
              </a:spcBef>
              <a:spcAft>
                <a:spcPts val="0"/>
              </a:spcAft>
              <a:buSzPts val="1300"/>
              <a:buChar char="-"/>
            </a:pPr>
            <a:r>
              <a:rPr lang="nl"/>
              <a:t>Meet met negative log likelihood pφ(x|z)</a:t>
            </a:r>
            <a:endParaRPr/>
          </a:p>
          <a:p>
            <a:pPr indent="-311150" lvl="0" marL="457200" rtl="0" algn="l">
              <a:spcBef>
                <a:spcPts val="0"/>
              </a:spcBef>
              <a:spcAft>
                <a:spcPts val="0"/>
              </a:spcAft>
              <a:buSzPts val="1300"/>
              <a:buChar char="-"/>
            </a:pPr>
            <a:r>
              <a:rPr lang="nl"/>
              <a:t>Vertelt hoe effectief de decoder heeft geleerd een input image </a:t>
            </a:r>
            <a:r>
              <a:rPr i="1" lang="nl"/>
              <a:t>x</a:t>
            </a:r>
            <a:r>
              <a:rPr lang="nl"/>
              <a:t> te reconstrueren </a:t>
            </a:r>
            <a:r>
              <a:rPr lang="nl"/>
              <a:t>gegeven zijn latent representation </a:t>
            </a:r>
            <a:r>
              <a:rPr i="1" lang="nl"/>
              <a:t>z</a:t>
            </a:r>
            <a:endParaRPr i="1"/>
          </a:p>
          <a:p>
            <a:pPr indent="-311150" lvl="0" marL="457200" rtl="0" algn="l">
              <a:spcBef>
                <a:spcPts val="0"/>
              </a:spcBef>
              <a:spcAft>
                <a:spcPts val="0"/>
              </a:spcAft>
              <a:buSzPts val="1300"/>
              <a:buChar char="-"/>
            </a:pPr>
            <a:r>
              <a:rPr lang="nl"/>
              <a:t>Er zijn geen globale representaties die worden gedeeld door alle datapunten</a:t>
            </a:r>
            <a:br>
              <a:rPr lang="nl"/>
            </a:br>
            <a:r>
              <a:rPr i="1" lang="nl"/>
              <a:t>Loss functie kan worden ontbonden in termen die alleen van één datapunt (</a:t>
            </a:r>
            <a:r>
              <a:rPr lang="nl" sz="1500"/>
              <a:t>ℓ</a:t>
            </a:r>
            <a:r>
              <a:rPr baseline="-25000" lang="nl" sz="1500"/>
              <a:t>i</a:t>
            </a:r>
            <a:r>
              <a:rPr i="1" lang="nl"/>
              <a:t>) afhangen</a:t>
            </a:r>
            <a:br>
              <a:rPr i="1" lang="nl"/>
            </a:br>
            <a:r>
              <a:rPr i="1" lang="nl"/>
              <a:t>Som over alle datapunten</a:t>
            </a:r>
            <a:endParaRPr i="1"/>
          </a:p>
          <a:p>
            <a:pPr indent="457200" lvl="0" marL="457200" rtl="0" algn="l">
              <a:spcBef>
                <a:spcPts val="1600"/>
              </a:spcBef>
              <a:spcAft>
                <a:spcPts val="0"/>
              </a:spcAft>
              <a:buNone/>
            </a:pPr>
            <a:r>
              <a:rPr lang="nl" sz="1500"/>
              <a:t>ℓ</a:t>
            </a:r>
            <a:r>
              <a:rPr baseline="-25000" lang="nl" sz="1500"/>
              <a:t>i</a:t>
            </a:r>
            <a:r>
              <a:rPr lang="nl" sz="1500"/>
              <a:t>(θ, φ) = -𝔼</a:t>
            </a:r>
            <a:r>
              <a:rPr baseline="-25000" lang="nl" sz="1500"/>
              <a:t>z~qθ(z|xi)</a:t>
            </a:r>
            <a:r>
              <a:rPr lang="nl" sz="1500"/>
              <a:t>[log p</a:t>
            </a:r>
            <a:r>
              <a:rPr baseline="-25000" lang="nl" sz="1500"/>
              <a:t>φ</a:t>
            </a:r>
            <a:r>
              <a:rPr lang="nl" sz="1500"/>
              <a:t>(x</a:t>
            </a:r>
            <a:r>
              <a:rPr baseline="-25000" lang="nl" sz="1500"/>
              <a:t>i</a:t>
            </a:r>
            <a:r>
              <a:rPr lang="nl" sz="1500"/>
              <a:t>|z)] + KL(q</a:t>
            </a:r>
            <a:r>
              <a:rPr baseline="-25000" lang="nl" sz="1500"/>
              <a:t>θ</a:t>
            </a:r>
            <a:r>
              <a:rPr lang="nl" sz="1500"/>
              <a:t>(z|x</a:t>
            </a:r>
            <a:r>
              <a:rPr baseline="-25000" lang="nl" sz="1500"/>
              <a:t>i</a:t>
            </a:r>
            <a:r>
              <a:rPr lang="nl" sz="1500"/>
              <a:t>) || p(z))</a:t>
            </a:r>
            <a:endParaRPr sz="1500"/>
          </a:p>
          <a:p>
            <a:pPr indent="457200" lvl="0" marL="457200" rtl="0" algn="l">
              <a:spcBef>
                <a:spcPts val="1600"/>
              </a:spcBef>
              <a:spcAft>
                <a:spcPts val="1600"/>
              </a:spcAft>
              <a:buNone/>
            </a:pPr>
            <a:r>
              <a:rPr i="1" lang="nl" sz="1500"/>
              <a:t>ℒ</a:t>
            </a:r>
            <a:r>
              <a:rPr lang="nl" sz="1500"/>
              <a:t>(</a:t>
            </a:r>
            <a:r>
              <a:rPr i="1" lang="nl" sz="1500"/>
              <a:t>θ, </a:t>
            </a:r>
            <a:r>
              <a:rPr lang="nl" sz="1500"/>
              <a:t>φ) = ∑</a:t>
            </a:r>
            <a:r>
              <a:rPr baseline="30000" lang="nl" sz="1500"/>
              <a:t>N</a:t>
            </a:r>
            <a:r>
              <a:rPr baseline="-25000" lang="nl" sz="1500"/>
              <a:t>i=1 </a:t>
            </a:r>
            <a:r>
              <a:rPr lang="nl" sz="1500"/>
              <a:t>ℓ</a:t>
            </a:r>
            <a:r>
              <a:rPr baseline="-25000" lang="nl" sz="1500"/>
              <a:t>i</a:t>
            </a:r>
            <a:endParaRPr baseline="-25000" i="1" sz="1500"/>
          </a:p>
        </p:txBody>
      </p:sp>
      <p:sp>
        <p:nvSpPr>
          <p:cNvPr id="855" name="Google Shape;855;p10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
        <p:nvSpPr>
          <p:cNvPr id="856" name="Google Shape;856;p101"/>
          <p:cNvSpPr txBox="1"/>
          <p:nvPr/>
        </p:nvSpPr>
        <p:spPr>
          <a:xfrm>
            <a:off x="7342125" y="1281900"/>
            <a:ext cx="1479000" cy="6087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nl" sz="1300">
                <a:solidFill>
                  <a:schemeClr val="accent1"/>
                </a:solidFill>
                <a:latin typeface="Lato"/>
                <a:ea typeface="Lato"/>
                <a:cs typeface="Lato"/>
                <a:sym typeface="Lato"/>
              </a:rPr>
              <a:t>Encoder: q</a:t>
            </a:r>
            <a:r>
              <a:rPr baseline="-25000" lang="nl" sz="1300">
                <a:solidFill>
                  <a:schemeClr val="accent1"/>
                </a:solidFill>
                <a:latin typeface="Lato"/>
                <a:ea typeface="Lato"/>
                <a:cs typeface="Lato"/>
                <a:sym typeface="Lato"/>
              </a:rPr>
              <a:t>θ</a:t>
            </a:r>
            <a:r>
              <a:rPr lang="nl" sz="1300">
                <a:solidFill>
                  <a:schemeClr val="accent1"/>
                </a:solidFill>
                <a:latin typeface="Lato"/>
                <a:ea typeface="Lato"/>
                <a:cs typeface="Lato"/>
                <a:sym typeface="Lato"/>
              </a:rPr>
              <a:t>(z|x)</a:t>
            </a:r>
            <a:endParaRPr sz="1300">
              <a:solidFill>
                <a:schemeClr val="accent1"/>
              </a:solidFill>
              <a:latin typeface="Lato"/>
              <a:ea typeface="Lato"/>
              <a:cs typeface="Lato"/>
              <a:sym typeface="Lato"/>
            </a:endParaRPr>
          </a:p>
          <a:p>
            <a:pPr indent="0" lvl="0" marL="0" rtl="0" algn="l">
              <a:spcBef>
                <a:spcPts val="0"/>
              </a:spcBef>
              <a:spcAft>
                <a:spcPts val="0"/>
              </a:spcAft>
              <a:buNone/>
            </a:pPr>
            <a:r>
              <a:rPr lang="nl" sz="1300">
                <a:solidFill>
                  <a:schemeClr val="accent1"/>
                </a:solidFill>
                <a:latin typeface="Lato"/>
                <a:ea typeface="Lato"/>
                <a:cs typeface="Lato"/>
                <a:sym typeface="Lato"/>
              </a:rPr>
              <a:t>Decoder: p</a:t>
            </a:r>
            <a:r>
              <a:rPr baseline="-25000" lang="nl" sz="1300">
                <a:solidFill>
                  <a:schemeClr val="accent1"/>
                </a:solidFill>
                <a:latin typeface="Lato"/>
                <a:ea typeface="Lato"/>
                <a:cs typeface="Lato"/>
                <a:sym typeface="Lato"/>
              </a:rPr>
              <a:t>φ</a:t>
            </a:r>
            <a:r>
              <a:rPr lang="nl" sz="1300">
                <a:solidFill>
                  <a:schemeClr val="accent1"/>
                </a:solidFill>
                <a:latin typeface="Lato"/>
                <a:ea typeface="Lato"/>
                <a:cs typeface="Lato"/>
                <a:sym typeface="Lato"/>
              </a:rPr>
              <a:t>(x|z)</a:t>
            </a:r>
            <a:endParaRPr>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Computer Vision Approaches</a:t>
            </a:r>
            <a:endParaRPr/>
          </a:p>
        </p:txBody>
      </p:sp>
      <p:sp>
        <p:nvSpPr>
          <p:cNvPr id="143" name="Google Shape;143;p21"/>
          <p:cNvSpPr txBox="1"/>
          <p:nvPr>
            <p:ph idx="1" type="body"/>
          </p:nvPr>
        </p:nvSpPr>
        <p:spPr>
          <a:xfrm>
            <a:off x="729450" y="2078875"/>
            <a:ext cx="4159800" cy="278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Automatisch begrijpen van foto’s en video’s:</a:t>
            </a:r>
            <a:endParaRPr/>
          </a:p>
          <a:p>
            <a:pPr indent="-311150" lvl="0" marL="457200" rtl="0" algn="l">
              <a:spcBef>
                <a:spcPts val="1600"/>
              </a:spcBef>
              <a:spcAft>
                <a:spcPts val="0"/>
              </a:spcAft>
              <a:buSzPts val="1300"/>
              <a:buChar char="-"/>
            </a:pPr>
            <a:r>
              <a:rPr lang="nl"/>
              <a:t>Bottom-up: Eigenschappen berekenen van de 3D wereld van visuele data</a:t>
            </a:r>
            <a:br>
              <a:rPr lang="nl"/>
            </a:br>
            <a:r>
              <a:rPr i="1" lang="nl"/>
              <a:t>Image processing, 3D reconstruction</a:t>
            </a:r>
            <a:br>
              <a:rPr i="1" lang="nl"/>
            </a:br>
            <a:br>
              <a:rPr i="1" lang="nl"/>
            </a:br>
            <a:endParaRPr i="1"/>
          </a:p>
          <a:p>
            <a:pPr indent="-311150" lvl="0" marL="457200" rtl="0" algn="l">
              <a:spcBef>
                <a:spcPts val="0"/>
              </a:spcBef>
              <a:spcAft>
                <a:spcPts val="0"/>
              </a:spcAft>
              <a:buSzPts val="1300"/>
              <a:buChar char="-"/>
            </a:pPr>
            <a:r>
              <a:rPr lang="nl"/>
              <a:t>Top-down: Algoritmes en representaties die computers objecten, mensen, scènes en activiteiten laten herkennen</a:t>
            </a:r>
            <a:br>
              <a:rPr lang="nl"/>
            </a:br>
            <a:r>
              <a:rPr i="1" lang="nl"/>
              <a:t>Segmentation, image classification, object detection</a:t>
            </a:r>
            <a:endParaRPr i="1"/>
          </a:p>
          <a:p>
            <a:pPr indent="0" lvl="0" marL="0" rtl="0" algn="l">
              <a:spcBef>
                <a:spcPts val="1600"/>
              </a:spcBef>
              <a:spcAft>
                <a:spcPts val="1600"/>
              </a:spcAft>
              <a:buNone/>
            </a:pPr>
            <a:r>
              <a:t/>
            </a:r>
            <a:endParaRPr/>
          </a:p>
        </p:txBody>
      </p:sp>
      <p:pic>
        <p:nvPicPr>
          <p:cNvPr id="144" name="Google Shape;144;p21"/>
          <p:cNvPicPr preferRelativeResize="0"/>
          <p:nvPr/>
        </p:nvPicPr>
        <p:blipFill>
          <a:blip r:embed="rId3">
            <a:alphaModFix/>
          </a:blip>
          <a:stretch>
            <a:fillRect/>
          </a:stretch>
        </p:blipFill>
        <p:spPr>
          <a:xfrm>
            <a:off x="6019840" y="3509713"/>
            <a:ext cx="2052160" cy="1217375"/>
          </a:xfrm>
          <a:prstGeom prst="rect">
            <a:avLst/>
          </a:prstGeom>
          <a:noFill/>
          <a:ln>
            <a:noFill/>
          </a:ln>
        </p:spPr>
      </p:pic>
      <p:pic>
        <p:nvPicPr>
          <p:cNvPr id="145" name="Google Shape;145;p21"/>
          <p:cNvPicPr preferRelativeResize="0"/>
          <p:nvPr/>
        </p:nvPicPr>
        <p:blipFill rotWithShape="1">
          <a:blip r:embed="rId4">
            <a:alphaModFix/>
          </a:blip>
          <a:srcRect b="4406" l="6096" r="3845" t="0"/>
          <a:stretch/>
        </p:blipFill>
        <p:spPr>
          <a:xfrm>
            <a:off x="6019850" y="1922819"/>
            <a:ext cx="2052150" cy="1508656"/>
          </a:xfrm>
          <a:prstGeom prst="rect">
            <a:avLst/>
          </a:prstGeom>
          <a:noFill/>
          <a:ln>
            <a:noFill/>
          </a:ln>
        </p:spPr>
      </p:pic>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0" name="Shape 860"/>
        <p:cNvGrpSpPr/>
        <p:nvPr/>
      </p:nvGrpSpPr>
      <p:grpSpPr>
        <a:xfrm>
          <a:off x="0" y="0"/>
          <a:ext cx="0" cy="0"/>
          <a:chOff x="0" y="0"/>
          <a:chExt cx="0" cy="0"/>
        </a:xfrm>
      </p:grpSpPr>
      <p:sp>
        <p:nvSpPr>
          <p:cNvPr id="861" name="Google Shape;861;p1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Loss function</a:t>
            </a:r>
            <a:endParaRPr/>
          </a:p>
        </p:txBody>
      </p:sp>
      <p:sp>
        <p:nvSpPr>
          <p:cNvPr id="862" name="Google Shape;862;p102"/>
          <p:cNvSpPr txBox="1"/>
          <p:nvPr>
            <p:ph idx="1" type="body"/>
          </p:nvPr>
        </p:nvSpPr>
        <p:spPr>
          <a:xfrm>
            <a:off x="653250" y="2078875"/>
            <a:ext cx="7688700" cy="2850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AutoNum type="arabicPeriod"/>
            </a:pPr>
            <a:r>
              <a:rPr lang="nl">
                <a:solidFill>
                  <a:schemeClr val="dk1"/>
                </a:solidFill>
              </a:rPr>
              <a:t>Reconstruction loss</a:t>
            </a:r>
            <a:endParaRPr>
              <a:solidFill>
                <a:schemeClr val="dk1"/>
              </a:solidFill>
            </a:endParaRPr>
          </a:p>
          <a:p>
            <a:pPr indent="-298450" lvl="1" marL="914400" rtl="0" algn="l">
              <a:spcBef>
                <a:spcPts val="0"/>
              </a:spcBef>
              <a:spcAft>
                <a:spcPts val="0"/>
              </a:spcAft>
              <a:buClr>
                <a:schemeClr val="dk1"/>
              </a:buClr>
              <a:buSzPts val="1100"/>
              <a:buAutoNum type="alphaLcPeriod"/>
            </a:pPr>
            <a:r>
              <a:rPr lang="nl">
                <a:solidFill>
                  <a:schemeClr val="dk1"/>
                </a:solidFill>
              </a:rPr>
              <a:t>Expectation over encoder's distributie over de representaties</a:t>
            </a:r>
            <a:endParaRPr>
              <a:solidFill>
                <a:schemeClr val="dk1"/>
              </a:solidFill>
            </a:endParaRPr>
          </a:p>
          <a:p>
            <a:pPr indent="-298450" lvl="1" marL="914400" rtl="0" algn="l">
              <a:spcBef>
                <a:spcPts val="0"/>
              </a:spcBef>
              <a:spcAft>
                <a:spcPts val="0"/>
              </a:spcAft>
              <a:buClr>
                <a:schemeClr val="dk1"/>
              </a:buClr>
              <a:buSzPts val="1100"/>
              <a:buAutoNum type="alphaLcPeriod"/>
            </a:pPr>
            <a:r>
              <a:rPr lang="nl">
                <a:solidFill>
                  <a:schemeClr val="dk1"/>
                </a:solidFill>
              </a:rPr>
              <a:t>Leert de decoder de data te reconstrueren</a:t>
            </a:r>
            <a:endParaRPr>
              <a:solidFill>
                <a:schemeClr val="dk1"/>
              </a:solidFill>
            </a:endParaRPr>
          </a:p>
          <a:p>
            <a:pPr indent="-311150" lvl="0" marL="457200" rtl="0" algn="l">
              <a:spcBef>
                <a:spcPts val="0"/>
              </a:spcBef>
              <a:spcAft>
                <a:spcPts val="0"/>
              </a:spcAft>
              <a:buClr>
                <a:schemeClr val="accent3"/>
              </a:buClr>
              <a:buSzPts val="1300"/>
              <a:buAutoNum type="arabicPeriod"/>
            </a:pPr>
            <a:r>
              <a:rPr lang="nl">
                <a:solidFill>
                  <a:schemeClr val="accent3"/>
                </a:solidFill>
              </a:rPr>
              <a:t>Regularizer</a:t>
            </a:r>
            <a:endParaRPr>
              <a:solidFill>
                <a:schemeClr val="accent3"/>
              </a:solidFill>
            </a:endParaRPr>
          </a:p>
          <a:p>
            <a:pPr indent="-298450" lvl="1" marL="914400" rtl="0" algn="l">
              <a:spcBef>
                <a:spcPts val="0"/>
              </a:spcBef>
              <a:spcAft>
                <a:spcPts val="0"/>
              </a:spcAft>
              <a:buClr>
                <a:schemeClr val="accent3"/>
              </a:buClr>
              <a:buSzPts val="1100"/>
              <a:buAutoNum type="alphaLcPeriod"/>
            </a:pPr>
            <a:r>
              <a:rPr lang="nl">
                <a:solidFill>
                  <a:schemeClr val="accent3"/>
                </a:solidFill>
              </a:rPr>
              <a:t>Kullback-Leibler divergence tussen encoder's distribution qθ(z|x) en prior p(z)</a:t>
            </a:r>
            <a:endParaRPr>
              <a:solidFill>
                <a:schemeClr val="accent3"/>
              </a:solidFill>
            </a:endParaRPr>
          </a:p>
          <a:p>
            <a:pPr indent="-298450" lvl="1" marL="914400" rtl="0" algn="l">
              <a:spcBef>
                <a:spcPts val="0"/>
              </a:spcBef>
              <a:spcAft>
                <a:spcPts val="0"/>
              </a:spcAft>
              <a:buClr>
                <a:schemeClr val="accent3"/>
              </a:buClr>
              <a:buSzPts val="1100"/>
              <a:buAutoNum type="alphaLcPeriod"/>
            </a:pPr>
            <a:r>
              <a:rPr lang="nl">
                <a:solidFill>
                  <a:schemeClr val="accent3"/>
                </a:solidFill>
              </a:rPr>
              <a:t>Meet hoeveel informatie verloren gaat wanneer we </a:t>
            </a:r>
            <a:r>
              <a:rPr i="1" lang="nl">
                <a:solidFill>
                  <a:schemeClr val="accent3"/>
                </a:solidFill>
              </a:rPr>
              <a:t>q</a:t>
            </a:r>
            <a:r>
              <a:rPr lang="nl">
                <a:solidFill>
                  <a:schemeClr val="accent3"/>
                </a:solidFill>
              </a:rPr>
              <a:t> gebruiken om </a:t>
            </a:r>
            <a:r>
              <a:rPr i="1" lang="nl">
                <a:solidFill>
                  <a:schemeClr val="accent3"/>
                </a:solidFill>
              </a:rPr>
              <a:t>p </a:t>
            </a:r>
            <a:r>
              <a:rPr lang="nl">
                <a:solidFill>
                  <a:schemeClr val="accent3"/>
                </a:solidFill>
              </a:rPr>
              <a:t>te representeren</a:t>
            </a:r>
            <a:br>
              <a:rPr lang="nl">
                <a:solidFill>
                  <a:schemeClr val="accent3"/>
                </a:solidFill>
              </a:rPr>
            </a:br>
            <a:br>
              <a:rPr lang="nl">
                <a:solidFill>
                  <a:schemeClr val="accent3"/>
                </a:solidFill>
              </a:rPr>
            </a:br>
            <a:endParaRPr>
              <a:solidFill>
                <a:schemeClr val="accent3"/>
              </a:solidFill>
            </a:endParaRPr>
          </a:p>
          <a:p>
            <a:pPr indent="457200" lvl="0" marL="457200" rtl="0" algn="l">
              <a:spcBef>
                <a:spcPts val="1600"/>
              </a:spcBef>
              <a:spcAft>
                <a:spcPts val="0"/>
              </a:spcAft>
              <a:buNone/>
            </a:pPr>
            <a:r>
              <a:rPr lang="nl" sz="1500"/>
              <a:t>ℓ</a:t>
            </a:r>
            <a:r>
              <a:rPr baseline="-25000" lang="nl" sz="1500"/>
              <a:t>i</a:t>
            </a:r>
            <a:r>
              <a:rPr lang="nl" sz="1500"/>
              <a:t>(θ, φ) = </a:t>
            </a:r>
            <a:r>
              <a:rPr lang="nl" sz="1500">
                <a:solidFill>
                  <a:schemeClr val="dk1"/>
                </a:solidFill>
              </a:rPr>
              <a:t>-𝔼</a:t>
            </a:r>
            <a:r>
              <a:rPr baseline="-25000" lang="nl" sz="1500">
                <a:solidFill>
                  <a:schemeClr val="dk1"/>
                </a:solidFill>
              </a:rPr>
              <a:t>z~qθ(z|xi)</a:t>
            </a:r>
            <a:r>
              <a:rPr lang="nl" sz="1500">
                <a:solidFill>
                  <a:schemeClr val="dk1"/>
                </a:solidFill>
              </a:rPr>
              <a:t>[log p</a:t>
            </a:r>
            <a:r>
              <a:rPr baseline="-25000" lang="nl" sz="1500">
                <a:solidFill>
                  <a:schemeClr val="dk1"/>
                </a:solidFill>
              </a:rPr>
              <a:t>φ</a:t>
            </a:r>
            <a:r>
              <a:rPr lang="nl" sz="1500">
                <a:solidFill>
                  <a:schemeClr val="dk1"/>
                </a:solidFill>
              </a:rPr>
              <a:t>(x</a:t>
            </a:r>
            <a:r>
              <a:rPr baseline="-25000" lang="nl" sz="1500">
                <a:solidFill>
                  <a:schemeClr val="dk1"/>
                </a:solidFill>
              </a:rPr>
              <a:t>i</a:t>
            </a:r>
            <a:r>
              <a:rPr lang="nl" sz="1500">
                <a:solidFill>
                  <a:schemeClr val="dk1"/>
                </a:solidFill>
              </a:rPr>
              <a:t>|z)]</a:t>
            </a:r>
            <a:r>
              <a:rPr lang="nl" sz="1500"/>
              <a:t> + </a:t>
            </a:r>
            <a:r>
              <a:rPr lang="nl" sz="1500">
                <a:solidFill>
                  <a:schemeClr val="accent3"/>
                </a:solidFill>
              </a:rPr>
              <a:t>KL(q</a:t>
            </a:r>
            <a:r>
              <a:rPr baseline="-25000" lang="nl" sz="1500">
                <a:solidFill>
                  <a:schemeClr val="accent3"/>
                </a:solidFill>
              </a:rPr>
              <a:t>θ</a:t>
            </a:r>
            <a:r>
              <a:rPr lang="nl" sz="1500">
                <a:solidFill>
                  <a:schemeClr val="accent3"/>
                </a:solidFill>
              </a:rPr>
              <a:t>(z|x</a:t>
            </a:r>
            <a:r>
              <a:rPr baseline="-25000" lang="nl" sz="1500">
                <a:solidFill>
                  <a:schemeClr val="accent3"/>
                </a:solidFill>
              </a:rPr>
              <a:t>i</a:t>
            </a:r>
            <a:r>
              <a:rPr lang="nl" sz="1500">
                <a:solidFill>
                  <a:schemeClr val="accent3"/>
                </a:solidFill>
              </a:rPr>
              <a:t>) || p(z))</a:t>
            </a:r>
            <a:endParaRPr sz="1500">
              <a:solidFill>
                <a:schemeClr val="accent3"/>
              </a:solidFill>
            </a:endParaRPr>
          </a:p>
          <a:p>
            <a:pPr indent="457200" lvl="0" marL="457200" rtl="0" algn="l">
              <a:spcBef>
                <a:spcPts val="1600"/>
              </a:spcBef>
              <a:spcAft>
                <a:spcPts val="1600"/>
              </a:spcAft>
              <a:buNone/>
            </a:pPr>
            <a:r>
              <a:rPr i="1" lang="nl" sz="1500"/>
              <a:t>ℒ</a:t>
            </a:r>
            <a:r>
              <a:rPr lang="nl" sz="1500"/>
              <a:t>(</a:t>
            </a:r>
            <a:r>
              <a:rPr i="1" lang="nl" sz="1500"/>
              <a:t>θ, </a:t>
            </a:r>
            <a:r>
              <a:rPr lang="nl" sz="1500"/>
              <a:t>φ) = ∑</a:t>
            </a:r>
            <a:r>
              <a:rPr baseline="30000" lang="nl" sz="1500"/>
              <a:t>N</a:t>
            </a:r>
            <a:r>
              <a:rPr baseline="-25000" lang="nl" sz="1500"/>
              <a:t>i=1 </a:t>
            </a:r>
            <a:r>
              <a:rPr lang="nl" sz="1500"/>
              <a:t>ℓ</a:t>
            </a:r>
            <a:r>
              <a:rPr baseline="-25000" lang="nl" sz="1500"/>
              <a:t>i</a:t>
            </a:r>
            <a:endParaRPr baseline="-25000" i="1" sz="1500"/>
          </a:p>
        </p:txBody>
      </p:sp>
      <p:sp>
        <p:nvSpPr>
          <p:cNvPr id="863" name="Google Shape;863;p10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
        <p:nvSpPr>
          <p:cNvPr id="864" name="Google Shape;864;p102"/>
          <p:cNvSpPr txBox="1"/>
          <p:nvPr/>
        </p:nvSpPr>
        <p:spPr>
          <a:xfrm>
            <a:off x="7342125" y="1281900"/>
            <a:ext cx="1479000" cy="6087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nl" sz="1300">
                <a:solidFill>
                  <a:schemeClr val="accent1"/>
                </a:solidFill>
                <a:latin typeface="Lato"/>
                <a:ea typeface="Lato"/>
                <a:cs typeface="Lato"/>
                <a:sym typeface="Lato"/>
              </a:rPr>
              <a:t>Encoder: q</a:t>
            </a:r>
            <a:r>
              <a:rPr baseline="-25000" lang="nl" sz="1300">
                <a:solidFill>
                  <a:schemeClr val="accent1"/>
                </a:solidFill>
                <a:latin typeface="Lato"/>
                <a:ea typeface="Lato"/>
                <a:cs typeface="Lato"/>
                <a:sym typeface="Lato"/>
              </a:rPr>
              <a:t>θ</a:t>
            </a:r>
            <a:r>
              <a:rPr lang="nl" sz="1300">
                <a:solidFill>
                  <a:schemeClr val="accent1"/>
                </a:solidFill>
                <a:latin typeface="Lato"/>
                <a:ea typeface="Lato"/>
                <a:cs typeface="Lato"/>
                <a:sym typeface="Lato"/>
              </a:rPr>
              <a:t>(z|x)</a:t>
            </a:r>
            <a:endParaRPr sz="1300">
              <a:solidFill>
                <a:schemeClr val="accent1"/>
              </a:solidFill>
              <a:latin typeface="Lato"/>
              <a:ea typeface="Lato"/>
              <a:cs typeface="Lato"/>
              <a:sym typeface="Lato"/>
            </a:endParaRPr>
          </a:p>
          <a:p>
            <a:pPr indent="0" lvl="0" marL="0" rtl="0" algn="l">
              <a:spcBef>
                <a:spcPts val="0"/>
              </a:spcBef>
              <a:spcAft>
                <a:spcPts val="0"/>
              </a:spcAft>
              <a:buNone/>
            </a:pPr>
            <a:r>
              <a:rPr lang="nl" sz="1300">
                <a:solidFill>
                  <a:schemeClr val="accent1"/>
                </a:solidFill>
                <a:latin typeface="Lato"/>
                <a:ea typeface="Lato"/>
                <a:cs typeface="Lato"/>
                <a:sym typeface="Lato"/>
              </a:rPr>
              <a:t>Decoder: p</a:t>
            </a:r>
            <a:r>
              <a:rPr baseline="-25000" lang="nl" sz="1300">
                <a:solidFill>
                  <a:schemeClr val="accent1"/>
                </a:solidFill>
                <a:latin typeface="Lato"/>
                <a:ea typeface="Lato"/>
                <a:cs typeface="Lato"/>
                <a:sym typeface="Lato"/>
              </a:rPr>
              <a:t>φ</a:t>
            </a:r>
            <a:r>
              <a:rPr lang="nl" sz="1300">
                <a:solidFill>
                  <a:schemeClr val="accent1"/>
                </a:solidFill>
                <a:latin typeface="Lato"/>
                <a:ea typeface="Lato"/>
                <a:cs typeface="Lato"/>
                <a:sym typeface="Lato"/>
              </a:rPr>
              <a:t>(x|z)</a:t>
            </a:r>
            <a:endParaRPr>
              <a:latin typeface="Lato"/>
              <a:ea typeface="Lato"/>
              <a:cs typeface="Lato"/>
              <a:sym typeface="Lato"/>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8" name="Shape 868"/>
        <p:cNvGrpSpPr/>
        <p:nvPr/>
      </p:nvGrpSpPr>
      <p:grpSpPr>
        <a:xfrm>
          <a:off x="0" y="0"/>
          <a:ext cx="0" cy="0"/>
          <a:chOff x="0" y="0"/>
          <a:chExt cx="0" cy="0"/>
        </a:xfrm>
      </p:grpSpPr>
      <p:sp>
        <p:nvSpPr>
          <p:cNvPr id="869" name="Google Shape;869;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Loss function</a:t>
            </a:r>
            <a:endParaRPr/>
          </a:p>
        </p:txBody>
      </p:sp>
      <p:sp>
        <p:nvSpPr>
          <p:cNvPr id="870" name="Google Shape;870;p103"/>
          <p:cNvSpPr txBox="1"/>
          <p:nvPr>
            <p:ph idx="1" type="body"/>
          </p:nvPr>
        </p:nvSpPr>
        <p:spPr>
          <a:xfrm>
            <a:off x="653250" y="2078875"/>
            <a:ext cx="7688700" cy="2850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AutoNum type="arabicPeriod"/>
            </a:pPr>
            <a:r>
              <a:rPr lang="nl">
                <a:solidFill>
                  <a:schemeClr val="dk1"/>
                </a:solidFill>
              </a:rPr>
              <a:t>Reconstruction loss</a:t>
            </a:r>
            <a:endParaRPr>
              <a:solidFill>
                <a:schemeClr val="dk1"/>
              </a:solidFill>
            </a:endParaRPr>
          </a:p>
          <a:p>
            <a:pPr indent="-298450" lvl="1" marL="914400" rtl="0" algn="l">
              <a:spcBef>
                <a:spcPts val="0"/>
              </a:spcBef>
              <a:spcAft>
                <a:spcPts val="0"/>
              </a:spcAft>
              <a:buClr>
                <a:schemeClr val="dk1"/>
              </a:buClr>
              <a:buSzPts val="1100"/>
              <a:buAutoNum type="alphaLcPeriod"/>
            </a:pPr>
            <a:r>
              <a:rPr lang="nl">
                <a:solidFill>
                  <a:schemeClr val="dk1"/>
                </a:solidFill>
              </a:rPr>
              <a:t>Expectation over encoder's distributie over de representaties</a:t>
            </a:r>
            <a:endParaRPr>
              <a:solidFill>
                <a:schemeClr val="dk1"/>
              </a:solidFill>
            </a:endParaRPr>
          </a:p>
          <a:p>
            <a:pPr indent="-298450" lvl="1" marL="914400" rtl="0" algn="l">
              <a:spcBef>
                <a:spcPts val="0"/>
              </a:spcBef>
              <a:spcAft>
                <a:spcPts val="0"/>
              </a:spcAft>
              <a:buClr>
                <a:schemeClr val="dk1"/>
              </a:buClr>
              <a:buSzPts val="1100"/>
              <a:buAutoNum type="alphaLcPeriod"/>
            </a:pPr>
            <a:r>
              <a:rPr lang="nl">
                <a:solidFill>
                  <a:schemeClr val="dk1"/>
                </a:solidFill>
              </a:rPr>
              <a:t>Leert de decoder de data te reconstrueren</a:t>
            </a:r>
            <a:endParaRPr>
              <a:solidFill>
                <a:schemeClr val="dk1"/>
              </a:solidFill>
            </a:endParaRPr>
          </a:p>
          <a:p>
            <a:pPr indent="-311150" lvl="0" marL="457200" rtl="0" algn="l">
              <a:spcBef>
                <a:spcPts val="0"/>
              </a:spcBef>
              <a:spcAft>
                <a:spcPts val="0"/>
              </a:spcAft>
              <a:buClr>
                <a:schemeClr val="accent3"/>
              </a:buClr>
              <a:buSzPts val="1300"/>
              <a:buAutoNum type="arabicPeriod"/>
            </a:pPr>
            <a:r>
              <a:rPr lang="nl">
                <a:solidFill>
                  <a:schemeClr val="accent3"/>
                </a:solidFill>
              </a:rPr>
              <a:t>Regularizer</a:t>
            </a:r>
            <a:endParaRPr>
              <a:solidFill>
                <a:schemeClr val="accent3"/>
              </a:solidFill>
            </a:endParaRPr>
          </a:p>
          <a:p>
            <a:pPr indent="-298450" lvl="1" marL="914400" rtl="0" algn="l">
              <a:spcBef>
                <a:spcPts val="0"/>
              </a:spcBef>
              <a:spcAft>
                <a:spcPts val="0"/>
              </a:spcAft>
              <a:buClr>
                <a:schemeClr val="accent3"/>
              </a:buClr>
              <a:buSzPts val="1100"/>
              <a:buAutoNum type="alphaLcPeriod"/>
            </a:pPr>
            <a:r>
              <a:rPr lang="nl">
                <a:solidFill>
                  <a:schemeClr val="accent3"/>
                </a:solidFill>
              </a:rPr>
              <a:t>Kullback-Leibler divergence tussen encoder's distribution qθ(z|x) en prior p(z)</a:t>
            </a:r>
            <a:endParaRPr>
              <a:solidFill>
                <a:schemeClr val="accent3"/>
              </a:solidFill>
            </a:endParaRPr>
          </a:p>
          <a:p>
            <a:pPr indent="-298450" lvl="1" marL="914400" rtl="0" algn="l">
              <a:spcBef>
                <a:spcPts val="0"/>
              </a:spcBef>
              <a:spcAft>
                <a:spcPts val="0"/>
              </a:spcAft>
              <a:buClr>
                <a:schemeClr val="accent3"/>
              </a:buClr>
              <a:buSzPts val="1100"/>
              <a:buAutoNum type="alphaLcPeriod"/>
            </a:pPr>
            <a:r>
              <a:rPr lang="nl">
                <a:solidFill>
                  <a:schemeClr val="accent3"/>
                </a:solidFill>
              </a:rPr>
              <a:t>Meet hoeveel informatie verloren gaat wanneer we </a:t>
            </a:r>
            <a:r>
              <a:rPr i="1" lang="nl">
                <a:solidFill>
                  <a:schemeClr val="accent3"/>
                </a:solidFill>
              </a:rPr>
              <a:t>q</a:t>
            </a:r>
            <a:r>
              <a:rPr lang="nl">
                <a:solidFill>
                  <a:schemeClr val="accent3"/>
                </a:solidFill>
              </a:rPr>
              <a:t> gebruiken om </a:t>
            </a:r>
            <a:r>
              <a:rPr i="1" lang="nl">
                <a:solidFill>
                  <a:schemeClr val="accent3"/>
                </a:solidFill>
              </a:rPr>
              <a:t>p </a:t>
            </a:r>
            <a:r>
              <a:rPr lang="nl">
                <a:solidFill>
                  <a:schemeClr val="accent3"/>
                </a:solidFill>
              </a:rPr>
              <a:t>te representeren</a:t>
            </a:r>
            <a:endParaRPr>
              <a:solidFill>
                <a:schemeClr val="accent3"/>
              </a:solidFill>
            </a:endParaRPr>
          </a:p>
          <a:p>
            <a:pPr indent="-298450" lvl="1" marL="914400" rtl="0" algn="l">
              <a:spcBef>
                <a:spcPts val="0"/>
              </a:spcBef>
              <a:spcAft>
                <a:spcPts val="0"/>
              </a:spcAft>
              <a:buClr>
                <a:schemeClr val="accent3"/>
              </a:buClr>
              <a:buSzPts val="1100"/>
              <a:buAutoNum type="alphaLcPeriod"/>
            </a:pPr>
            <a:r>
              <a:rPr lang="nl">
                <a:solidFill>
                  <a:schemeClr val="accent3"/>
                </a:solidFill>
              </a:rPr>
              <a:t>Als de encoder representaties geeft die anders zijn dan de standaardnormale verdeling, krijgt hij een penalty</a:t>
            </a:r>
            <a:endParaRPr>
              <a:solidFill>
                <a:schemeClr val="accent3"/>
              </a:solidFill>
            </a:endParaRPr>
          </a:p>
          <a:p>
            <a:pPr indent="-298450" lvl="1" marL="914400" rtl="0" algn="l">
              <a:spcBef>
                <a:spcPts val="0"/>
              </a:spcBef>
              <a:spcAft>
                <a:spcPts val="0"/>
              </a:spcAft>
              <a:buClr>
                <a:schemeClr val="accent3"/>
              </a:buClr>
              <a:buSzPts val="1100"/>
              <a:buAutoNum type="alphaLcPeriod"/>
            </a:pPr>
            <a:r>
              <a:rPr lang="nl">
                <a:solidFill>
                  <a:schemeClr val="accent3"/>
                </a:solidFill>
              </a:rPr>
              <a:t>Zorgt dat representaties van </a:t>
            </a:r>
            <a:r>
              <a:rPr i="1" lang="nl">
                <a:solidFill>
                  <a:schemeClr val="accent3"/>
                </a:solidFill>
              </a:rPr>
              <a:t>z </a:t>
            </a:r>
            <a:r>
              <a:rPr lang="nl">
                <a:solidFill>
                  <a:schemeClr val="accent3"/>
                </a:solidFill>
              </a:rPr>
              <a:t>van elk getal divers zijn</a:t>
            </a:r>
            <a:endParaRPr>
              <a:solidFill>
                <a:schemeClr val="accent3"/>
              </a:solidFill>
            </a:endParaRPr>
          </a:p>
          <a:p>
            <a:pPr indent="457200" lvl="0" marL="457200" rtl="0" algn="l">
              <a:spcBef>
                <a:spcPts val="1600"/>
              </a:spcBef>
              <a:spcAft>
                <a:spcPts val="0"/>
              </a:spcAft>
              <a:buNone/>
            </a:pPr>
            <a:r>
              <a:rPr lang="nl" sz="1500"/>
              <a:t>ℓ</a:t>
            </a:r>
            <a:r>
              <a:rPr baseline="-25000" lang="nl" sz="1500"/>
              <a:t>i</a:t>
            </a:r>
            <a:r>
              <a:rPr lang="nl" sz="1500"/>
              <a:t>(</a:t>
            </a:r>
            <a:r>
              <a:rPr i="1" lang="nl" sz="1500"/>
              <a:t>θ, </a:t>
            </a:r>
            <a:r>
              <a:rPr lang="nl" sz="1500"/>
              <a:t>φ) = </a:t>
            </a:r>
            <a:r>
              <a:rPr lang="nl" sz="1500">
                <a:solidFill>
                  <a:schemeClr val="dk1"/>
                </a:solidFill>
              </a:rPr>
              <a:t>-𝔼</a:t>
            </a:r>
            <a:r>
              <a:rPr baseline="-25000" lang="nl" sz="1500">
                <a:solidFill>
                  <a:schemeClr val="dk1"/>
                </a:solidFill>
              </a:rPr>
              <a:t>z~qθ(z|xi)</a:t>
            </a:r>
            <a:r>
              <a:rPr lang="nl" sz="1500">
                <a:solidFill>
                  <a:schemeClr val="dk1"/>
                </a:solidFill>
              </a:rPr>
              <a:t>[log</a:t>
            </a:r>
            <a:r>
              <a:rPr i="1" lang="nl" sz="1500">
                <a:solidFill>
                  <a:schemeClr val="dk1"/>
                </a:solidFill>
              </a:rPr>
              <a:t> </a:t>
            </a:r>
            <a:r>
              <a:rPr lang="nl" sz="1500">
                <a:solidFill>
                  <a:schemeClr val="dk1"/>
                </a:solidFill>
              </a:rPr>
              <a:t>p</a:t>
            </a:r>
            <a:r>
              <a:rPr baseline="-25000" lang="nl" sz="1500">
                <a:solidFill>
                  <a:schemeClr val="dk1"/>
                </a:solidFill>
              </a:rPr>
              <a:t>φ</a:t>
            </a:r>
            <a:r>
              <a:rPr lang="nl" sz="1500">
                <a:solidFill>
                  <a:schemeClr val="dk1"/>
                </a:solidFill>
              </a:rPr>
              <a:t>(x</a:t>
            </a:r>
            <a:r>
              <a:rPr baseline="-25000" lang="nl" sz="1500">
                <a:solidFill>
                  <a:schemeClr val="dk1"/>
                </a:solidFill>
              </a:rPr>
              <a:t>i</a:t>
            </a:r>
            <a:r>
              <a:rPr lang="nl" sz="1500">
                <a:solidFill>
                  <a:schemeClr val="dk1"/>
                </a:solidFill>
              </a:rPr>
              <a:t>|z)]</a:t>
            </a:r>
            <a:r>
              <a:rPr lang="nl" sz="1500"/>
              <a:t> + </a:t>
            </a:r>
            <a:r>
              <a:rPr lang="nl" sz="1500">
                <a:solidFill>
                  <a:schemeClr val="accent3"/>
                </a:solidFill>
              </a:rPr>
              <a:t>KL(q</a:t>
            </a:r>
            <a:r>
              <a:rPr baseline="-25000" lang="nl" sz="1500">
                <a:solidFill>
                  <a:schemeClr val="accent3"/>
                </a:solidFill>
              </a:rPr>
              <a:t>θ</a:t>
            </a:r>
            <a:r>
              <a:rPr lang="nl" sz="1500">
                <a:solidFill>
                  <a:schemeClr val="accent3"/>
                </a:solidFill>
              </a:rPr>
              <a:t>(z|x</a:t>
            </a:r>
            <a:r>
              <a:rPr baseline="-25000" lang="nl" sz="1500">
                <a:solidFill>
                  <a:schemeClr val="accent3"/>
                </a:solidFill>
              </a:rPr>
              <a:t>i</a:t>
            </a:r>
            <a:r>
              <a:rPr lang="nl" sz="1500">
                <a:solidFill>
                  <a:schemeClr val="accent3"/>
                </a:solidFill>
              </a:rPr>
              <a:t>) || p(z))</a:t>
            </a:r>
            <a:endParaRPr sz="1500">
              <a:solidFill>
                <a:schemeClr val="accent3"/>
              </a:solidFill>
            </a:endParaRPr>
          </a:p>
          <a:p>
            <a:pPr indent="457200" lvl="0" marL="457200" rtl="0" algn="l">
              <a:spcBef>
                <a:spcPts val="1600"/>
              </a:spcBef>
              <a:spcAft>
                <a:spcPts val="1600"/>
              </a:spcAft>
              <a:buNone/>
            </a:pPr>
            <a:r>
              <a:rPr i="1" lang="nl" sz="1500"/>
              <a:t>ℒ</a:t>
            </a:r>
            <a:r>
              <a:rPr lang="nl" sz="1500"/>
              <a:t>(</a:t>
            </a:r>
            <a:r>
              <a:rPr i="1" lang="nl" sz="1500"/>
              <a:t>θ, </a:t>
            </a:r>
            <a:r>
              <a:rPr lang="nl" sz="1500"/>
              <a:t>φ) = ∑</a:t>
            </a:r>
            <a:r>
              <a:rPr baseline="30000" lang="nl" sz="1500"/>
              <a:t>N</a:t>
            </a:r>
            <a:r>
              <a:rPr baseline="-25000" lang="nl" sz="1500"/>
              <a:t>i=1 </a:t>
            </a:r>
            <a:r>
              <a:rPr lang="nl" sz="1500"/>
              <a:t>ℓ</a:t>
            </a:r>
            <a:r>
              <a:rPr baseline="-25000" lang="nl" sz="1500"/>
              <a:t>i</a:t>
            </a:r>
            <a:endParaRPr baseline="-25000" i="1" sz="1500"/>
          </a:p>
        </p:txBody>
      </p:sp>
      <p:sp>
        <p:nvSpPr>
          <p:cNvPr id="871" name="Google Shape;871;p10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
        <p:nvSpPr>
          <p:cNvPr id="872" name="Google Shape;872;p103"/>
          <p:cNvSpPr txBox="1"/>
          <p:nvPr/>
        </p:nvSpPr>
        <p:spPr>
          <a:xfrm>
            <a:off x="6353175" y="2136025"/>
            <a:ext cx="4793100" cy="5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1300">
                <a:solidFill>
                  <a:schemeClr val="accent1"/>
                </a:solidFill>
                <a:latin typeface="Lato"/>
                <a:ea typeface="Lato"/>
                <a:cs typeface="Lato"/>
                <a:sym typeface="Lato"/>
              </a:rPr>
              <a:t>p(z): standaardnormale verdeling</a:t>
            </a:r>
            <a:endParaRPr sz="1300">
              <a:solidFill>
                <a:schemeClr val="accent1"/>
              </a:solidFill>
              <a:latin typeface="Lato"/>
              <a:ea typeface="Lato"/>
              <a:cs typeface="Lato"/>
              <a:sym typeface="Lato"/>
            </a:endParaRPr>
          </a:p>
          <a:p>
            <a:pPr indent="0" lvl="0" marL="0" rtl="0" algn="l">
              <a:spcBef>
                <a:spcPts val="0"/>
              </a:spcBef>
              <a:spcAft>
                <a:spcPts val="0"/>
              </a:spcAft>
              <a:buNone/>
            </a:pPr>
            <a:r>
              <a:rPr lang="nl" sz="1300">
                <a:solidFill>
                  <a:schemeClr val="accent1"/>
                </a:solidFill>
                <a:latin typeface="Lato"/>
                <a:ea typeface="Lato"/>
                <a:cs typeface="Lato"/>
                <a:sym typeface="Lato"/>
              </a:rPr>
              <a:t>p(z) = 𝓝(0, 1)</a:t>
            </a:r>
            <a:endParaRPr sz="1300">
              <a:solidFill>
                <a:schemeClr val="accent1"/>
              </a:solidFill>
              <a:latin typeface="Lato"/>
              <a:ea typeface="Lato"/>
              <a:cs typeface="Lato"/>
              <a:sym typeface="Lato"/>
            </a:endParaRPr>
          </a:p>
        </p:txBody>
      </p:sp>
      <p:cxnSp>
        <p:nvCxnSpPr>
          <p:cNvPr id="873" name="Google Shape;873;p103"/>
          <p:cNvCxnSpPr/>
          <p:nvPr/>
        </p:nvCxnSpPr>
        <p:spPr>
          <a:xfrm flipH="1" rot="10800000">
            <a:off x="6191250" y="2628975"/>
            <a:ext cx="219000" cy="333300"/>
          </a:xfrm>
          <a:prstGeom prst="straightConnector1">
            <a:avLst/>
          </a:prstGeom>
          <a:noFill/>
          <a:ln cap="flat" cmpd="sng" w="9525">
            <a:solidFill>
              <a:schemeClr val="dk2"/>
            </a:solidFill>
            <a:prstDash val="solid"/>
            <a:round/>
            <a:headEnd len="med" w="med" type="none"/>
            <a:tailEnd len="med" w="med" type="triangle"/>
          </a:ln>
        </p:spPr>
      </p:cxnSp>
      <p:sp>
        <p:nvSpPr>
          <p:cNvPr id="874" name="Google Shape;874;p103"/>
          <p:cNvSpPr txBox="1"/>
          <p:nvPr/>
        </p:nvSpPr>
        <p:spPr>
          <a:xfrm>
            <a:off x="7342125" y="1281900"/>
            <a:ext cx="1479000" cy="6087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nl" sz="1300">
                <a:solidFill>
                  <a:schemeClr val="accent1"/>
                </a:solidFill>
                <a:latin typeface="Lato"/>
                <a:ea typeface="Lato"/>
                <a:cs typeface="Lato"/>
                <a:sym typeface="Lato"/>
              </a:rPr>
              <a:t>Encoder: q</a:t>
            </a:r>
            <a:r>
              <a:rPr baseline="-25000" lang="nl" sz="1300">
                <a:solidFill>
                  <a:schemeClr val="accent1"/>
                </a:solidFill>
                <a:latin typeface="Lato"/>
                <a:ea typeface="Lato"/>
                <a:cs typeface="Lato"/>
                <a:sym typeface="Lato"/>
              </a:rPr>
              <a:t>θ</a:t>
            </a:r>
            <a:r>
              <a:rPr lang="nl" sz="1300">
                <a:solidFill>
                  <a:schemeClr val="accent1"/>
                </a:solidFill>
                <a:latin typeface="Lato"/>
                <a:ea typeface="Lato"/>
                <a:cs typeface="Lato"/>
                <a:sym typeface="Lato"/>
              </a:rPr>
              <a:t>(z|x)</a:t>
            </a:r>
            <a:endParaRPr sz="1300">
              <a:solidFill>
                <a:schemeClr val="accent1"/>
              </a:solidFill>
              <a:latin typeface="Lato"/>
              <a:ea typeface="Lato"/>
              <a:cs typeface="Lato"/>
              <a:sym typeface="Lato"/>
            </a:endParaRPr>
          </a:p>
          <a:p>
            <a:pPr indent="0" lvl="0" marL="0" rtl="0" algn="l">
              <a:spcBef>
                <a:spcPts val="0"/>
              </a:spcBef>
              <a:spcAft>
                <a:spcPts val="0"/>
              </a:spcAft>
              <a:buNone/>
            </a:pPr>
            <a:r>
              <a:rPr lang="nl" sz="1300">
                <a:solidFill>
                  <a:schemeClr val="accent1"/>
                </a:solidFill>
                <a:latin typeface="Lato"/>
                <a:ea typeface="Lato"/>
                <a:cs typeface="Lato"/>
                <a:sym typeface="Lato"/>
              </a:rPr>
              <a:t>Decoder: p</a:t>
            </a:r>
            <a:r>
              <a:rPr baseline="-25000" lang="nl" sz="1300">
                <a:solidFill>
                  <a:schemeClr val="accent1"/>
                </a:solidFill>
                <a:latin typeface="Lato"/>
                <a:ea typeface="Lato"/>
                <a:cs typeface="Lato"/>
                <a:sym typeface="Lato"/>
              </a:rPr>
              <a:t>φ</a:t>
            </a:r>
            <a:r>
              <a:rPr lang="nl" sz="1300">
                <a:solidFill>
                  <a:schemeClr val="accent1"/>
                </a:solidFill>
                <a:latin typeface="Lato"/>
                <a:ea typeface="Lato"/>
                <a:cs typeface="Lato"/>
                <a:sym typeface="Lato"/>
              </a:rPr>
              <a:t>(x|z)</a:t>
            </a:r>
            <a:endParaRPr>
              <a:latin typeface="Lato"/>
              <a:ea typeface="Lato"/>
              <a:cs typeface="Lato"/>
              <a:sym typeface="Lato"/>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8" name="Shape 878"/>
        <p:cNvGrpSpPr/>
        <p:nvPr/>
      </p:nvGrpSpPr>
      <p:grpSpPr>
        <a:xfrm>
          <a:off x="0" y="0"/>
          <a:ext cx="0" cy="0"/>
          <a:chOff x="0" y="0"/>
          <a:chExt cx="0" cy="0"/>
        </a:xfrm>
      </p:grpSpPr>
      <p:sp>
        <p:nvSpPr>
          <p:cNvPr id="879" name="Google Shape;879;p10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Reparameterization Trick</a:t>
            </a:r>
            <a:endParaRPr/>
          </a:p>
        </p:txBody>
      </p:sp>
      <p:sp>
        <p:nvSpPr>
          <p:cNvPr id="880" name="Google Shape;880;p104"/>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nl"/>
              <a:t>Decoder input: sampled representation  </a:t>
            </a:r>
            <a:r>
              <a:rPr i="1" lang="nl"/>
              <a:t>z</a:t>
            </a:r>
            <a:endParaRPr i="1"/>
          </a:p>
          <a:p>
            <a:pPr indent="-311150" lvl="0" marL="457200" rtl="0" algn="l">
              <a:spcBef>
                <a:spcPts val="0"/>
              </a:spcBef>
              <a:spcAft>
                <a:spcPts val="0"/>
              </a:spcAft>
              <a:buSzPts val="1300"/>
              <a:buChar char="-"/>
            </a:pPr>
            <a:r>
              <a:rPr lang="nl"/>
              <a:t>Samples hebben geen gradients</a:t>
            </a:r>
            <a:endParaRPr/>
          </a:p>
          <a:p>
            <a:pPr indent="-311150" lvl="0" marL="457200" rtl="0" algn="l">
              <a:spcBef>
                <a:spcPts val="0"/>
              </a:spcBef>
              <a:spcAft>
                <a:spcPts val="0"/>
              </a:spcAft>
              <a:buSzPts val="1300"/>
              <a:buChar char="-"/>
            </a:pPr>
            <a:r>
              <a:rPr lang="nl"/>
              <a:t>Backpropagation</a:t>
            </a:r>
            <a:endParaRPr/>
          </a:p>
        </p:txBody>
      </p:sp>
      <p:sp>
        <p:nvSpPr>
          <p:cNvPr id="881" name="Google Shape;881;p10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882" name="Google Shape;882;p104"/>
          <p:cNvPicPr preferRelativeResize="0"/>
          <p:nvPr/>
        </p:nvPicPr>
        <p:blipFill rotWithShape="1">
          <a:blip r:embed="rId3">
            <a:alphaModFix/>
          </a:blip>
          <a:srcRect b="0" l="0" r="60279" t="0"/>
          <a:stretch/>
        </p:blipFill>
        <p:spPr>
          <a:xfrm>
            <a:off x="5080499" y="2078875"/>
            <a:ext cx="1312625" cy="2261100"/>
          </a:xfrm>
          <a:prstGeom prst="rect">
            <a:avLst/>
          </a:prstGeom>
          <a:noFill/>
          <a:ln>
            <a:noFill/>
          </a:ln>
        </p:spPr>
      </p:pic>
      <p:pic>
        <p:nvPicPr>
          <p:cNvPr id="883" name="Google Shape;883;p104"/>
          <p:cNvPicPr preferRelativeResize="0"/>
          <p:nvPr/>
        </p:nvPicPr>
        <p:blipFill rotWithShape="1">
          <a:blip r:embed="rId4">
            <a:alphaModFix/>
          </a:blip>
          <a:srcRect b="0" l="0" r="0" t="10047"/>
          <a:stretch/>
        </p:blipFill>
        <p:spPr>
          <a:xfrm>
            <a:off x="6530150" y="553900"/>
            <a:ext cx="2446075" cy="15641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7" name="Shape 887"/>
        <p:cNvGrpSpPr/>
        <p:nvPr/>
      </p:nvGrpSpPr>
      <p:grpSpPr>
        <a:xfrm>
          <a:off x="0" y="0"/>
          <a:ext cx="0" cy="0"/>
          <a:chOff x="0" y="0"/>
          <a:chExt cx="0" cy="0"/>
        </a:xfrm>
      </p:grpSpPr>
      <p:sp>
        <p:nvSpPr>
          <p:cNvPr id="888" name="Google Shape;888;p10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Reparameterization Trick</a:t>
            </a:r>
            <a:endParaRPr/>
          </a:p>
        </p:txBody>
      </p:sp>
      <p:sp>
        <p:nvSpPr>
          <p:cNvPr id="889" name="Google Shape;889;p105"/>
          <p:cNvSpPr txBox="1"/>
          <p:nvPr>
            <p:ph idx="1" type="body"/>
          </p:nvPr>
        </p:nvSpPr>
        <p:spPr>
          <a:xfrm>
            <a:off x="729325" y="2078875"/>
            <a:ext cx="3774300" cy="2915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nl"/>
              <a:t>Decoder input: sampled representation  </a:t>
            </a:r>
            <a:r>
              <a:rPr i="1" lang="nl"/>
              <a:t>z</a:t>
            </a:r>
            <a:endParaRPr i="1"/>
          </a:p>
          <a:p>
            <a:pPr indent="-311150" lvl="0" marL="457200" rtl="0" algn="l">
              <a:spcBef>
                <a:spcPts val="0"/>
              </a:spcBef>
              <a:spcAft>
                <a:spcPts val="0"/>
              </a:spcAft>
              <a:buSzPts val="1300"/>
              <a:buChar char="-"/>
            </a:pPr>
            <a:r>
              <a:rPr lang="nl"/>
              <a:t>Samples hebben geen gradients</a:t>
            </a:r>
            <a:endParaRPr/>
          </a:p>
          <a:p>
            <a:pPr indent="-311150" lvl="0" marL="457200" rtl="0" algn="l">
              <a:spcBef>
                <a:spcPts val="0"/>
              </a:spcBef>
              <a:spcAft>
                <a:spcPts val="0"/>
              </a:spcAft>
              <a:buSzPts val="1300"/>
              <a:buChar char="-"/>
            </a:pPr>
            <a:r>
              <a:rPr lang="nl"/>
              <a:t>Backpropagation</a:t>
            </a:r>
            <a:br>
              <a:rPr lang="nl"/>
            </a:br>
            <a:endParaRPr/>
          </a:p>
          <a:p>
            <a:pPr indent="-311150" lvl="0" marL="457200" rtl="0" algn="l">
              <a:spcBef>
                <a:spcPts val="0"/>
              </a:spcBef>
              <a:spcAft>
                <a:spcPts val="0"/>
              </a:spcAft>
              <a:buSzPts val="1300"/>
              <a:buChar char="-"/>
            </a:pPr>
            <a:r>
              <a:rPr lang="nl"/>
              <a:t>Verplaats sampling step</a:t>
            </a:r>
            <a:endParaRPr/>
          </a:p>
          <a:p>
            <a:pPr indent="-311150" lvl="0" marL="457200" rtl="0" algn="l">
              <a:spcBef>
                <a:spcPts val="0"/>
              </a:spcBef>
              <a:spcAft>
                <a:spcPts val="0"/>
              </a:spcAft>
              <a:buSzPts val="1300"/>
              <a:buChar char="-"/>
            </a:pPr>
            <a:r>
              <a:rPr lang="nl"/>
              <a:t>Normaalverdeelde variabel met gemiddelde μ, standaarddeviatie σ</a:t>
            </a:r>
            <a:endParaRPr/>
          </a:p>
          <a:p>
            <a:pPr indent="0" lvl="0" marL="457200" rtl="0" algn="l">
              <a:spcBef>
                <a:spcPts val="1600"/>
              </a:spcBef>
              <a:spcAft>
                <a:spcPts val="0"/>
              </a:spcAft>
              <a:buNone/>
            </a:pPr>
            <a:r>
              <a:rPr lang="nl"/>
              <a:t>z = μ + σ ∙ε</a:t>
            </a:r>
            <a:endParaRPr/>
          </a:p>
          <a:p>
            <a:pPr indent="0" lvl="0" marL="457200" rtl="0" algn="l">
              <a:spcBef>
                <a:spcPts val="1600"/>
              </a:spcBef>
              <a:spcAft>
                <a:spcPts val="1600"/>
              </a:spcAft>
              <a:buNone/>
            </a:pPr>
            <a:r>
              <a:rPr lang="nl"/>
              <a:t>waar ε ~ </a:t>
            </a:r>
            <a:r>
              <a:rPr lang="nl"/>
              <a:t>𝓝(0, 1)</a:t>
            </a:r>
            <a:endParaRPr/>
          </a:p>
        </p:txBody>
      </p:sp>
      <p:sp>
        <p:nvSpPr>
          <p:cNvPr id="890" name="Google Shape;890;p10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891" name="Google Shape;891;p105"/>
          <p:cNvPicPr preferRelativeResize="0"/>
          <p:nvPr/>
        </p:nvPicPr>
        <p:blipFill>
          <a:blip r:embed="rId3">
            <a:alphaModFix/>
          </a:blip>
          <a:stretch>
            <a:fillRect/>
          </a:stretch>
        </p:blipFill>
        <p:spPr>
          <a:xfrm>
            <a:off x="5080499" y="2078875"/>
            <a:ext cx="3304672" cy="2261100"/>
          </a:xfrm>
          <a:prstGeom prst="rect">
            <a:avLst/>
          </a:prstGeom>
          <a:noFill/>
          <a:ln>
            <a:noFill/>
          </a:ln>
        </p:spPr>
      </p:pic>
      <p:pic>
        <p:nvPicPr>
          <p:cNvPr id="892" name="Google Shape;892;p105"/>
          <p:cNvPicPr preferRelativeResize="0"/>
          <p:nvPr/>
        </p:nvPicPr>
        <p:blipFill rotWithShape="1">
          <a:blip r:embed="rId4">
            <a:alphaModFix/>
          </a:blip>
          <a:srcRect b="0" l="0" r="0" t="10047"/>
          <a:stretch/>
        </p:blipFill>
        <p:spPr>
          <a:xfrm>
            <a:off x="6530150" y="553900"/>
            <a:ext cx="2446075" cy="15641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6" name="Shape 896"/>
        <p:cNvGrpSpPr/>
        <p:nvPr/>
      </p:nvGrpSpPr>
      <p:grpSpPr>
        <a:xfrm>
          <a:off x="0" y="0"/>
          <a:ext cx="0" cy="0"/>
          <a:chOff x="0" y="0"/>
          <a:chExt cx="0" cy="0"/>
        </a:xfrm>
      </p:grpSpPr>
      <p:sp>
        <p:nvSpPr>
          <p:cNvPr id="897" name="Google Shape;897;p10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Probability Model Perspectief</a:t>
            </a:r>
            <a:endParaRPr/>
          </a:p>
        </p:txBody>
      </p:sp>
      <p:sp>
        <p:nvSpPr>
          <p:cNvPr id="898" name="Google Shape;898;p10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Onderdelen:</a:t>
            </a:r>
            <a:endParaRPr/>
          </a:p>
          <a:p>
            <a:pPr indent="-311150" lvl="0" marL="457200" rtl="0" algn="l">
              <a:spcBef>
                <a:spcPts val="1600"/>
              </a:spcBef>
              <a:spcAft>
                <a:spcPts val="0"/>
              </a:spcAft>
              <a:buSzPts val="1300"/>
              <a:buChar char="-"/>
            </a:pPr>
            <a:r>
              <a:rPr lang="nl"/>
              <a:t>Probability model van data </a:t>
            </a:r>
            <a:r>
              <a:rPr i="1" lang="nl"/>
              <a:t>x</a:t>
            </a:r>
            <a:endParaRPr/>
          </a:p>
          <a:p>
            <a:pPr indent="-311150" lvl="0" marL="457200" rtl="0" algn="l">
              <a:spcBef>
                <a:spcPts val="0"/>
              </a:spcBef>
              <a:spcAft>
                <a:spcPts val="0"/>
              </a:spcAft>
              <a:buSzPts val="1300"/>
              <a:buChar char="-"/>
            </a:pPr>
            <a:r>
              <a:rPr lang="nl"/>
              <a:t>Latent variables </a:t>
            </a:r>
            <a:r>
              <a:rPr i="1" lang="nl"/>
              <a:t>z</a:t>
            </a:r>
            <a:endParaRPr i="1"/>
          </a:p>
          <a:p>
            <a:pPr indent="0" lvl="0" marL="0" rtl="0" algn="l">
              <a:spcBef>
                <a:spcPts val="1600"/>
              </a:spcBef>
              <a:spcAft>
                <a:spcPts val="0"/>
              </a:spcAft>
              <a:buNone/>
            </a:pPr>
            <a:r>
              <a:rPr lang="nl"/>
              <a:t>Joint probability van het model:</a:t>
            </a:r>
            <a:endParaRPr/>
          </a:p>
          <a:p>
            <a:pPr indent="0" lvl="0" marL="0" rtl="0" algn="l">
              <a:spcBef>
                <a:spcPts val="1600"/>
              </a:spcBef>
              <a:spcAft>
                <a:spcPts val="1600"/>
              </a:spcAft>
              <a:buNone/>
            </a:pPr>
            <a:r>
              <a:rPr i="1" lang="nl" sz="1500"/>
              <a:t>	</a:t>
            </a:r>
            <a:r>
              <a:rPr lang="nl" sz="1500"/>
              <a:t>p(x, z) = p(x|z) p(z)</a:t>
            </a:r>
            <a:endParaRPr sz="1500"/>
          </a:p>
        </p:txBody>
      </p:sp>
      <p:sp>
        <p:nvSpPr>
          <p:cNvPr id="899" name="Google Shape;899;p10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3" name="Shape 903"/>
        <p:cNvGrpSpPr/>
        <p:nvPr/>
      </p:nvGrpSpPr>
      <p:grpSpPr>
        <a:xfrm>
          <a:off x="0" y="0"/>
          <a:ext cx="0" cy="0"/>
          <a:chOff x="0" y="0"/>
          <a:chExt cx="0" cy="0"/>
        </a:xfrm>
      </p:grpSpPr>
      <p:sp>
        <p:nvSpPr>
          <p:cNvPr id="904" name="Google Shape;904;p10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Probability Model Perspectief</a:t>
            </a:r>
            <a:endParaRPr/>
          </a:p>
        </p:txBody>
      </p:sp>
      <p:sp>
        <p:nvSpPr>
          <p:cNvPr id="905" name="Google Shape;905;p10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Onderdelen:</a:t>
            </a:r>
            <a:endParaRPr/>
          </a:p>
          <a:p>
            <a:pPr indent="-311150" lvl="0" marL="457200" rtl="0" algn="l">
              <a:spcBef>
                <a:spcPts val="1600"/>
              </a:spcBef>
              <a:spcAft>
                <a:spcPts val="0"/>
              </a:spcAft>
              <a:buSzPts val="1300"/>
              <a:buChar char="-"/>
            </a:pPr>
            <a:r>
              <a:rPr lang="nl"/>
              <a:t>Probability model van data </a:t>
            </a:r>
            <a:r>
              <a:rPr i="1" lang="nl"/>
              <a:t>x</a:t>
            </a:r>
            <a:endParaRPr/>
          </a:p>
          <a:p>
            <a:pPr indent="-311150" lvl="0" marL="457200" rtl="0" algn="l">
              <a:spcBef>
                <a:spcPts val="0"/>
              </a:spcBef>
              <a:spcAft>
                <a:spcPts val="0"/>
              </a:spcAft>
              <a:buSzPts val="1300"/>
              <a:buChar char="-"/>
            </a:pPr>
            <a:r>
              <a:rPr lang="nl"/>
              <a:t>Latent variables </a:t>
            </a:r>
            <a:r>
              <a:rPr i="1" lang="nl"/>
              <a:t>z</a:t>
            </a:r>
            <a:endParaRPr i="1"/>
          </a:p>
          <a:p>
            <a:pPr indent="0" lvl="0" marL="0" rtl="0" algn="l">
              <a:spcBef>
                <a:spcPts val="1600"/>
              </a:spcBef>
              <a:spcAft>
                <a:spcPts val="0"/>
              </a:spcAft>
              <a:buNone/>
            </a:pPr>
            <a:r>
              <a:rPr lang="nl"/>
              <a:t>Joint probability van het model:</a:t>
            </a:r>
            <a:endParaRPr/>
          </a:p>
          <a:p>
            <a:pPr indent="0" lvl="0" marL="0" rtl="0" algn="l">
              <a:spcBef>
                <a:spcPts val="1600"/>
              </a:spcBef>
              <a:spcAft>
                <a:spcPts val="1600"/>
              </a:spcAft>
              <a:buNone/>
            </a:pPr>
            <a:r>
              <a:rPr i="1" lang="nl" sz="1500"/>
              <a:t>	</a:t>
            </a:r>
            <a:r>
              <a:rPr lang="nl" sz="1500"/>
              <a:t>p(x, z) = p(x|z) p(z)</a:t>
            </a:r>
            <a:endParaRPr sz="1500"/>
          </a:p>
        </p:txBody>
      </p:sp>
      <p:sp>
        <p:nvSpPr>
          <p:cNvPr id="906" name="Google Shape;906;p10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
        <p:nvSpPr>
          <p:cNvPr id="907" name="Google Shape;907;p10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Voor elk datapunt </a:t>
            </a:r>
            <a:r>
              <a:rPr i="1" lang="nl"/>
              <a:t>i</a:t>
            </a:r>
            <a:r>
              <a:rPr lang="nl"/>
              <a:t>:</a:t>
            </a:r>
            <a:endParaRPr/>
          </a:p>
          <a:p>
            <a:pPr indent="-311150" lvl="0" marL="457200" rtl="0" algn="l">
              <a:spcBef>
                <a:spcPts val="1600"/>
              </a:spcBef>
              <a:spcAft>
                <a:spcPts val="0"/>
              </a:spcAft>
              <a:buSzPts val="1300"/>
              <a:buAutoNum type="arabicPeriod"/>
            </a:pPr>
            <a:r>
              <a:rPr lang="nl"/>
              <a:t>Trek latent variables </a:t>
            </a:r>
            <a:r>
              <a:rPr i="1" lang="nl"/>
              <a:t>z</a:t>
            </a:r>
            <a:r>
              <a:rPr lang="nl"/>
              <a:t> uit prior </a:t>
            </a:r>
            <a:r>
              <a:rPr i="1" lang="nl"/>
              <a:t>p(z):</a:t>
            </a:r>
            <a:r>
              <a:rPr lang="nl"/>
              <a:t> </a:t>
            </a:r>
            <a:r>
              <a:rPr i="1" lang="nl"/>
              <a:t>z</a:t>
            </a:r>
            <a:r>
              <a:rPr baseline="-25000" i="1" lang="nl"/>
              <a:t>i</a:t>
            </a:r>
            <a:r>
              <a:rPr i="1" lang="nl"/>
              <a:t> ~ p(z)</a:t>
            </a:r>
            <a:endParaRPr i="1"/>
          </a:p>
          <a:p>
            <a:pPr indent="-311150" lvl="0" marL="457200" rtl="0" algn="l">
              <a:spcBef>
                <a:spcPts val="0"/>
              </a:spcBef>
              <a:spcAft>
                <a:spcPts val="0"/>
              </a:spcAft>
              <a:buSzPts val="1300"/>
              <a:buAutoNum type="arabicPeriod"/>
            </a:pPr>
            <a:r>
              <a:rPr lang="nl"/>
              <a:t>Trek datapunt  </a:t>
            </a:r>
            <a:r>
              <a:rPr i="1" lang="nl"/>
              <a:t>x</a:t>
            </a:r>
            <a:r>
              <a:rPr baseline="-25000" i="1" lang="nl"/>
              <a:t>i</a:t>
            </a:r>
            <a:r>
              <a:rPr i="1" lang="nl"/>
              <a:t> ~ p(x|z)</a:t>
            </a:r>
            <a:endParaRPr i="1"/>
          </a:p>
        </p:txBody>
      </p:sp>
      <p:pic>
        <p:nvPicPr>
          <p:cNvPr id="908" name="Google Shape;908;p107"/>
          <p:cNvPicPr preferRelativeResize="0"/>
          <p:nvPr/>
        </p:nvPicPr>
        <p:blipFill>
          <a:blip r:embed="rId3">
            <a:alphaModFix/>
          </a:blip>
          <a:stretch>
            <a:fillRect/>
          </a:stretch>
        </p:blipFill>
        <p:spPr>
          <a:xfrm>
            <a:off x="4782749" y="3257549"/>
            <a:ext cx="1065725" cy="162877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2" name="Shape 912"/>
        <p:cNvGrpSpPr/>
        <p:nvPr/>
      </p:nvGrpSpPr>
      <p:grpSpPr>
        <a:xfrm>
          <a:off x="0" y="0"/>
          <a:ext cx="0" cy="0"/>
          <a:chOff x="0" y="0"/>
          <a:chExt cx="0" cy="0"/>
        </a:xfrm>
      </p:grpSpPr>
      <p:sp>
        <p:nvSpPr>
          <p:cNvPr id="913" name="Google Shape;913;p10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Probability Model Perspectief</a:t>
            </a:r>
            <a:endParaRPr/>
          </a:p>
        </p:txBody>
      </p:sp>
      <p:sp>
        <p:nvSpPr>
          <p:cNvPr id="914" name="Google Shape;914;p10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Onderdelen:</a:t>
            </a:r>
            <a:endParaRPr/>
          </a:p>
          <a:p>
            <a:pPr indent="-311150" lvl="0" marL="457200" rtl="0" algn="l">
              <a:spcBef>
                <a:spcPts val="1600"/>
              </a:spcBef>
              <a:spcAft>
                <a:spcPts val="0"/>
              </a:spcAft>
              <a:buSzPts val="1300"/>
              <a:buChar char="-"/>
            </a:pPr>
            <a:r>
              <a:rPr lang="nl"/>
              <a:t>Probability model van data </a:t>
            </a:r>
            <a:r>
              <a:rPr i="1" lang="nl"/>
              <a:t>x</a:t>
            </a:r>
            <a:endParaRPr/>
          </a:p>
          <a:p>
            <a:pPr indent="-311150" lvl="0" marL="457200" rtl="0" algn="l">
              <a:spcBef>
                <a:spcPts val="0"/>
              </a:spcBef>
              <a:spcAft>
                <a:spcPts val="0"/>
              </a:spcAft>
              <a:buSzPts val="1300"/>
              <a:buChar char="-"/>
            </a:pPr>
            <a:r>
              <a:rPr lang="nl"/>
              <a:t>Latent variables </a:t>
            </a:r>
            <a:r>
              <a:rPr i="1" lang="nl"/>
              <a:t>z</a:t>
            </a:r>
            <a:endParaRPr i="1"/>
          </a:p>
          <a:p>
            <a:pPr indent="0" lvl="0" marL="0" rtl="0" algn="l">
              <a:spcBef>
                <a:spcPts val="1600"/>
              </a:spcBef>
              <a:spcAft>
                <a:spcPts val="0"/>
              </a:spcAft>
              <a:buNone/>
            </a:pPr>
            <a:r>
              <a:rPr lang="nl"/>
              <a:t>Joint probability van het model:</a:t>
            </a:r>
            <a:endParaRPr/>
          </a:p>
          <a:p>
            <a:pPr indent="0" lvl="0" marL="0" rtl="0" algn="l">
              <a:spcBef>
                <a:spcPts val="1600"/>
              </a:spcBef>
              <a:spcAft>
                <a:spcPts val="1600"/>
              </a:spcAft>
              <a:buNone/>
            </a:pPr>
            <a:r>
              <a:rPr i="1" lang="nl" sz="1500"/>
              <a:t>	</a:t>
            </a:r>
            <a:r>
              <a:rPr lang="nl" sz="1500"/>
              <a:t>p(x, z) = p(x|z) p(z)</a:t>
            </a:r>
            <a:endParaRPr sz="1500"/>
          </a:p>
        </p:txBody>
      </p:sp>
      <p:sp>
        <p:nvSpPr>
          <p:cNvPr id="915" name="Google Shape;915;p10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
        <p:nvSpPr>
          <p:cNvPr id="916" name="Google Shape;916;p10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Voor elk datapunt </a:t>
            </a:r>
            <a:r>
              <a:rPr i="1" lang="nl"/>
              <a:t>i</a:t>
            </a:r>
            <a:r>
              <a:rPr lang="nl"/>
              <a:t>:</a:t>
            </a:r>
            <a:endParaRPr/>
          </a:p>
          <a:p>
            <a:pPr indent="-311150" lvl="0" marL="457200" rtl="0" algn="l">
              <a:spcBef>
                <a:spcPts val="1600"/>
              </a:spcBef>
              <a:spcAft>
                <a:spcPts val="0"/>
              </a:spcAft>
              <a:buSzPts val="1300"/>
              <a:buAutoNum type="arabicPeriod"/>
            </a:pPr>
            <a:r>
              <a:rPr lang="nl"/>
              <a:t>Trek latent variables </a:t>
            </a:r>
            <a:r>
              <a:rPr i="1" lang="nl"/>
              <a:t>z</a:t>
            </a:r>
            <a:r>
              <a:rPr lang="nl"/>
              <a:t> uit prior </a:t>
            </a:r>
            <a:r>
              <a:rPr i="1" lang="nl"/>
              <a:t>p(z):</a:t>
            </a:r>
            <a:r>
              <a:rPr lang="nl"/>
              <a:t> </a:t>
            </a:r>
            <a:r>
              <a:rPr i="1" lang="nl"/>
              <a:t>z</a:t>
            </a:r>
            <a:r>
              <a:rPr baseline="-25000" i="1" lang="nl"/>
              <a:t>i</a:t>
            </a:r>
            <a:r>
              <a:rPr i="1" lang="nl"/>
              <a:t> ~ p(z)</a:t>
            </a:r>
            <a:endParaRPr i="1"/>
          </a:p>
          <a:p>
            <a:pPr indent="-311150" lvl="0" marL="457200" rtl="0" algn="l">
              <a:spcBef>
                <a:spcPts val="0"/>
              </a:spcBef>
              <a:spcAft>
                <a:spcPts val="0"/>
              </a:spcAft>
              <a:buSzPts val="1300"/>
              <a:buAutoNum type="arabicPeriod"/>
            </a:pPr>
            <a:r>
              <a:rPr lang="nl"/>
              <a:t>Trek datapunt  </a:t>
            </a:r>
            <a:r>
              <a:rPr i="1" lang="nl"/>
              <a:t>x</a:t>
            </a:r>
            <a:r>
              <a:rPr baseline="-25000" i="1" lang="nl"/>
              <a:t>i</a:t>
            </a:r>
            <a:r>
              <a:rPr i="1" lang="nl"/>
              <a:t> ~ p(x|z)</a:t>
            </a:r>
            <a:endParaRPr i="1"/>
          </a:p>
        </p:txBody>
      </p:sp>
      <p:pic>
        <p:nvPicPr>
          <p:cNvPr id="917" name="Google Shape;917;p108"/>
          <p:cNvPicPr preferRelativeResize="0"/>
          <p:nvPr/>
        </p:nvPicPr>
        <p:blipFill>
          <a:blip r:embed="rId3">
            <a:alphaModFix/>
          </a:blip>
          <a:stretch>
            <a:fillRect/>
          </a:stretch>
        </p:blipFill>
        <p:spPr>
          <a:xfrm>
            <a:off x="4782749" y="3257549"/>
            <a:ext cx="1065725" cy="1628775"/>
          </a:xfrm>
          <a:prstGeom prst="rect">
            <a:avLst/>
          </a:prstGeom>
          <a:noFill/>
          <a:ln>
            <a:noFill/>
          </a:ln>
        </p:spPr>
      </p:pic>
      <p:sp>
        <p:nvSpPr>
          <p:cNvPr id="918" name="Google Shape;918;p108"/>
          <p:cNvSpPr txBox="1"/>
          <p:nvPr/>
        </p:nvSpPr>
        <p:spPr>
          <a:xfrm>
            <a:off x="8162925" y="1930050"/>
            <a:ext cx="8574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1300">
                <a:solidFill>
                  <a:schemeClr val="dk1"/>
                </a:solidFill>
                <a:latin typeface="Lato"/>
                <a:ea typeface="Lato"/>
                <a:cs typeface="Lato"/>
                <a:sym typeface="Lato"/>
              </a:rPr>
              <a:t>𝓝(0, 1)</a:t>
            </a:r>
            <a:endParaRPr sz="1300">
              <a:solidFill>
                <a:schemeClr val="dk1"/>
              </a:solidFill>
              <a:latin typeface="Lato"/>
              <a:ea typeface="Lato"/>
              <a:cs typeface="Lato"/>
              <a:sym typeface="Lato"/>
            </a:endParaRPr>
          </a:p>
        </p:txBody>
      </p:sp>
      <p:cxnSp>
        <p:nvCxnSpPr>
          <p:cNvPr id="919" name="Google Shape;919;p108"/>
          <p:cNvCxnSpPr/>
          <p:nvPr/>
        </p:nvCxnSpPr>
        <p:spPr>
          <a:xfrm flipH="1" rot="10800000">
            <a:off x="8229600" y="2267025"/>
            <a:ext cx="171300" cy="333300"/>
          </a:xfrm>
          <a:prstGeom prst="straightConnector1">
            <a:avLst/>
          </a:prstGeom>
          <a:noFill/>
          <a:ln cap="flat" cmpd="sng" w="9525">
            <a:solidFill>
              <a:schemeClr val="dk2"/>
            </a:solidFill>
            <a:prstDash val="solid"/>
            <a:round/>
            <a:headEnd len="med" w="med" type="none"/>
            <a:tailEnd len="med" w="med" type="triangle"/>
          </a:ln>
        </p:spPr>
      </p:cxnSp>
      <p:sp>
        <p:nvSpPr>
          <p:cNvPr id="920" name="Google Shape;920;p108"/>
          <p:cNvSpPr txBox="1"/>
          <p:nvPr/>
        </p:nvSpPr>
        <p:spPr>
          <a:xfrm>
            <a:off x="6936025" y="3184700"/>
            <a:ext cx="1571700" cy="99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l" sz="1300">
                <a:solidFill>
                  <a:schemeClr val="dk1"/>
                </a:solidFill>
                <a:latin typeface="Lato"/>
                <a:ea typeface="Lato"/>
                <a:cs typeface="Lato"/>
                <a:sym typeface="Lato"/>
              </a:rPr>
              <a:t>Likelihood </a:t>
            </a:r>
            <a:r>
              <a:rPr i="1" lang="nl" sz="1300">
                <a:solidFill>
                  <a:schemeClr val="dk1"/>
                </a:solidFill>
                <a:latin typeface="Lato"/>
                <a:ea typeface="Lato"/>
                <a:cs typeface="Lato"/>
                <a:sym typeface="Lato"/>
              </a:rPr>
              <a:t>p(x|z) </a:t>
            </a:r>
            <a:r>
              <a:rPr lang="nl" sz="1300">
                <a:solidFill>
                  <a:schemeClr val="dk1"/>
                </a:solidFill>
                <a:latin typeface="Lato"/>
                <a:ea typeface="Lato"/>
                <a:cs typeface="Lato"/>
                <a:sym typeface="Lato"/>
              </a:rPr>
              <a:t>hangt af van de latent variables </a:t>
            </a:r>
            <a:r>
              <a:rPr i="1" lang="nl" sz="1300">
                <a:solidFill>
                  <a:schemeClr val="dk1"/>
                </a:solidFill>
                <a:latin typeface="Lato"/>
                <a:ea typeface="Lato"/>
                <a:cs typeface="Lato"/>
                <a:sym typeface="Lato"/>
              </a:rPr>
              <a:t>z</a:t>
            </a:r>
            <a:endParaRPr sz="1300">
              <a:solidFill>
                <a:schemeClr val="dk1"/>
              </a:solidFill>
              <a:latin typeface="Lato"/>
              <a:ea typeface="Lato"/>
              <a:cs typeface="Lato"/>
              <a:sym typeface="Lato"/>
            </a:endParaRPr>
          </a:p>
        </p:txBody>
      </p:sp>
      <p:cxnSp>
        <p:nvCxnSpPr>
          <p:cNvPr id="921" name="Google Shape;921;p108"/>
          <p:cNvCxnSpPr/>
          <p:nvPr/>
        </p:nvCxnSpPr>
        <p:spPr>
          <a:xfrm>
            <a:off x="6734175" y="3057525"/>
            <a:ext cx="324000" cy="228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5" name="Shape 925"/>
        <p:cNvGrpSpPr/>
        <p:nvPr/>
      </p:nvGrpSpPr>
      <p:grpSpPr>
        <a:xfrm>
          <a:off x="0" y="0"/>
          <a:ext cx="0" cy="0"/>
          <a:chOff x="0" y="0"/>
          <a:chExt cx="0" cy="0"/>
        </a:xfrm>
      </p:grpSpPr>
      <p:sp>
        <p:nvSpPr>
          <p:cNvPr id="926" name="Google Shape;926;p10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Probability Model Perspectief</a:t>
            </a:r>
            <a:endParaRPr/>
          </a:p>
        </p:txBody>
      </p:sp>
      <p:sp>
        <p:nvSpPr>
          <p:cNvPr id="927" name="Google Shape;927;p109"/>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Onderdelen:</a:t>
            </a:r>
            <a:endParaRPr/>
          </a:p>
          <a:p>
            <a:pPr indent="-311150" lvl="0" marL="457200" rtl="0" algn="l">
              <a:spcBef>
                <a:spcPts val="1600"/>
              </a:spcBef>
              <a:spcAft>
                <a:spcPts val="0"/>
              </a:spcAft>
              <a:buSzPts val="1300"/>
              <a:buChar char="-"/>
            </a:pPr>
            <a:r>
              <a:rPr lang="nl"/>
              <a:t>Probability model van data </a:t>
            </a:r>
            <a:r>
              <a:rPr i="1" lang="nl"/>
              <a:t>x</a:t>
            </a:r>
            <a:endParaRPr/>
          </a:p>
          <a:p>
            <a:pPr indent="-311150" lvl="0" marL="457200" rtl="0" algn="l">
              <a:spcBef>
                <a:spcPts val="0"/>
              </a:spcBef>
              <a:spcAft>
                <a:spcPts val="0"/>
              </a:spcAft>
              <a:buSzPts val="1300"/>
              <a:buChar char="-"/>
            </a:pPr>
            <a:r>
              <a:rPr lang="nl"/>
              <a:t>Latent variables </a:t>
            </a:r>
            <a:r>
              <a:rPr i="1" lang="nl"/>
              <a:t>z</a:t>
            </a:r>
            <a:endParaRPr i="1"/>
          </a:p>
          <a:p>
            <a:pPr indent="0" lvl="0" marL="0" rtl="0" algn="l">
              <a:spcBef>
                <a:spcPts val="1600"/>
              </a:spcBef>
              <a:spcAft>
                <a:spcPts val="0"/>
              </a:spcAft>
              <a:buNone/>
            </a:pPr>
            <a:r>
              <a:rPr lang="nl"/>
              <a:t>Joint probability van het model:</a:t>
            </a:r>
            <a:endParaRPr/>
          </a:p>
          <a:p>
            <a:pPr indent="0" lvl="0" marL="0" rtl="0" algn="l">
              <a:spcBef>
                <a:spcPts val="1600"/>
              </a:spcBef>
              <a:spcAft>
                <a:spcPts val="1600"/>
              </a:spcAft>
              <a:buNone/>
            </a:pPr>
            <a:r>
              <a:rPr i="1" lang="nl" sz="1500"/>
              <a:t>	</a:t>
            </a:r>
            <a:r>
              <a:rPr lang="nl" sz="1500"/>
              <a:t>p(x, z) = p(x|z) p(z)</a:t>
            </a:r>
            <a:endParaRPr sz="1500"/>
          </a:p>
        </p:txBody>
      </p:sp>
      <p:sp>
        <p:nvSpPr>
          <p:cNvPr id="928" name="Google Shape;928;p10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
        <p:nvSpPr>
          <p:cNvPr id="929" name="Google Shape;929;p109"/>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Voor elk datapunt </a:t>
            </a:r>
            <a:r>
              <a:rPr i="1" lang="nl"/>
              <a:t>i</a:t>
            </a:r>
            <a:r>
              <a:rPr lang="nl"/>
              <a:t>:</a:t>
            </a:r>
            <a:endParaRPr/>
          </a:p>
          <a:p>
            <a:pPr indent="-311150" lvl="0" marL="457200" rtl="0" algn="l">
              <a:spcBef>
                <a:spcPts val="1600"/>
              </a:spcBef>
              <a:spcAft>
                <a:spcPts val="0"/>
              </a:spcAft>
              <a:buSzPts val="1300"/>
              <a:buAutoNum type="arabicPeriod"/>
            </a:pPr>
            <a:r>
              <a:rPr lang="nl"/>
              <a:t>Trek latent variables </a:t>
            </a:r>
            <a:r>
              <a:rPr i="1" lang="nl"/>
              <a:t>z</a:t>
            </a:r>
            <a:r>
              <a:rPr lang="nl"/>
              <a:t> uit prior </a:t>
            </a:r>
            <a:r>
              <a:rPr i="1" lang="nl"/>
              <a:t>p(z):</a:t>
            </a:r>
            <a:r>
              <a:rPr lang="nl"/>
              <a:t> </a:t>
            </a:r>
            <a:r>
              <a:rPr i="1" lang="nl"/>
              <a:t>z</a:t>
            </a:r>
            <a:r>
              <a:rPr baseline="-25000" i="1" lang="nl"/>
              <a:t>i</a:t>
            </a:r>
            <a:r>
              <a:rPr i="1" lang="nl"/>
              <a:t> ~ p(z)</a:t>
            </a:r>
            <a:endParaRPr i="1"/>
          </a:p>
          <a:p>
            <a:pPr indent="-311150" lvl="0" marL="457200" rtl="0" algn="l">
              <a:spcBef>
                <a:spcPts val="0"/>
              </a:spcBef>
              <a:spcAft>
                <a:spcPts val="0"/>
              </a:spcAft>
              <a:buSzPts val="1300"/>
              <a:buAutoNum type="arabicPeriod"/>
            </a:pPr>
            <a:r>
              <a:rPr lang="nl"/>
              <a:t>Trek datapunt  </a:t>
            </a:r>
            <a:r>
              <a:rPr i="1" lang="nl"/>
              <a:t>x</a:t>
            </a:r>
            <a:r>
              <a:rPr baseline="-25000" i="1" lang="nl"/>
              <a:t>i</a:t>
            </a:r>
            <a:r>
              <a:rPr i="1" lang="nl"/>
              <a:t> ~ p(x|z)</a:t>
            </a:r>
            <a:endParaRPr i="1"/>
          </a:p>
        </p:txBody>
      </p:sp>
      <p:pic>
        <p:nvPicPr>
          <p:cNvPr id="930" name="Google Shape;930;p109"/>
          <p:cNvPicPr preferRelativeResize="0"/>
          <p:nvPr/>
        </p:nvPicPr>
        <p:blipFill>
          <a:blip r:embed="rId3">
            <a:alphaModFix/>
          </a:blip>
          <a:stretch>
            <a:fillRect/>
          </a:stretch>
        </p:blipFill>
        <p:spPr>
          <a:xfrm>
            <a:off x="4782749" y="3257549"/>
            <a:ext cx="1065725" cy="1628775"/>
          </a:xfrm>
          <a:prstGeom prst="rect">
            <a:avLst/>
          </a:prstGeom>
          <a:noFill/>
          <a:ln>
            <a:noFill/>
          </a:ln>
        </p:spPr>
      </p:pic>
      <p:sp>
        <p:nvSpPr>
          <p:cNvPr id="931" name="Google Shape;931;p109"/>
          <p:cNvSpPr txBox="1"/>
          <p:nvPr/>
        </p:nvSpPr>
        <p:spPr>
          <a:xfrm>
            <a:off x="8162925" y="1930050"/>
            <a:ext cx="8574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1300">
                <a:solidFill>
                  <a:schemeClr val="dk1"/>
                </a:solidFill>
                <a:latin typeface="Lato"/>
                <a:ea typeface="Lato"/>
                <a:cs typeface="Lato"/>
                <a:sym typeface="Lato"/>
              </a:rPr>
              <a:t>𝓝(0, 1)</a:t>
            </a:r>
            <a:endParaRPr sz="1300">
              <a:solidFill>
                <a:schemeClr val="dk1"/>
              </a:solidFill>
              <a:latin typeface="Lato"/>
              <a:ea typeface="Lato"/>
              <a:cs typeface="Lato"/>
              <a:sym typeface="Lato"/>
            </a:endParaRPr>
          </a:p>
        </p:txBody>
      </p:sp>
      <p:cxnSp>
        <p:nvCxnSpPr>
          <p:cNvPr id="932" name="Google Shape;932;p109"/>
          <p:cNvCxnSpPr/>
          <p:nvPr/>
        </p:nvCxnSpPr>
        <p:spPr>
          <a:xfrm flipH="1" rot="10800000">
            <a:off x="8229600" y="2267025"/>
            <a:ext cx="171300" cy="333300"/>
          </a:xfrm>
          <a:prstGeom prst="straightConnector1">
            <a:avLst/>
          </a:prstGeom>
          <a:noFill/>
          <a:ln cap="flat" cmpd="sng" w="9525">
            <a:solidFill>
              <a:schemeClr val="dk2"/>
            </a:solidFill>
            <a:prstDash val="solid"/>
            <a:round/>
            <a:headEnd len="med" w="med" type="none"/>
            <a:tailEnd len="med" w="med" type="triangle"/>
          </a:ln>
        </p:spPr>
      </p:cxnSp>
      <p:sp>
        <p:nvSpPr>
          <p:cNvPr id="933" name="Google Shape;933;p109"/>
          <p:cNvSpPr txBox="1"/>
          <p:nvPr/>
        </p:nvSpPr>
        <p:spPr>
          <a:xfrm>
            <a:off x="6936025" y="3184700"/>
            <a:ext cx="1571700" cy="99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l" sz="1300">
                <a:solidFill>
                  <a:schemeClr val="dk1"/>
                </a:solidFill>
                <a:latin typeface="Lato"/>
                <a:ea typeface="Lato"/>
                <a:cs typeface="Lato"/>
                <a:sym typeface="Lato"/>
              </a:rPr>
              <a:t>Likelihood </a:t>
            </a:r>
            <a:r>
              <a:rPr i="1" lang="nl" sz="1300">
                <a:solidFill>
                  <a:schemeClr val="dk1"/>
                </a:solidFill>
                <a:latin typeface="Lato"/>
                <a:ea typeface="Lato"/>
                <a:cs typeface="Lato"/>
                <a:sym typeface="Lato"/>
              </a:rPr>
              <a:t>p(x|z) </a:t>
            </a:r>
            <a:r>
              <a:rPr lang="nl" sz="1300">
                <a:solidFill>
                  <a:schemeClr val="dk1"/>
                </a:solidFill>
                <a:latin typeface="Lato"/>
                <a:ea typeface="Lato"/>
                <a:cs typeface="Lato"/>
                <a:sym typeface="Lato"/>
              </a:rPr>
              <a:t>hangt af van de latent variables </a:t>
            </a:r>
            <a:r>
              <a:rPr i="1" lang="nl" sz="1300">
                <a:solidFill>
                  <a:schemeClr val="dk1"/>
                </a:solidFill>
                <a:latin typeface="Lato"/>
                <a:ea typeface="Lato"/>
                <a:cs typeface="Lato"/>
                <a:sym typeface="Lato"/>
              </a:rPr>
              <a:t>z</a:t>
            </a:r>
            <a:endParaRPr sz="1300">
              <a:solidFill>
                <a:schemeClr val="dk1"/>
              </a:solidFill>
              <a:latin typeface="Lato"/>
              <a:ea typeface="Lato"/>
              <a:cs typeface="Lato"/>
              <a:sym typeface="Lato"/>
            </a:endParaRPr>
          </a:p>
        </p:txBody>
      </p:sp>
      <p:cxnSp>
        <p:nvCxnSpPr>
          <p:cNvPr id="934" name="Google Shape;934;p109"/>
          <p:cNvCxnSpPr/>
          <p:nvPr/>
        </p:nvCxnSpPr>
        <p:spPr>
          <a:xfrm>
            <a:off x="6734175" y="3057525"/>
            <a:ext cx="324000" cy="228600"/>
          </a:xfrm>
          <a:prstGeom prst="straightConnector1">
            <a:avLst/>
          </a:prstGeom>
          <a:noFill/>
          <a:ln cap="flat" cmpd="sng" w="9525">
            <a:solidFill>
              <a:schemeClr val="dk2"/>
            </a:solidFill>
            <a:prstDash val="solid"/>
            <a:round/>
            <a:headEnd len="med" w="med" type="none"/>
            <a:tailEnd len="med" w="med" type="triangle"/>
          </a:ln>
        </p:spPr>
      </p:cxnSp>
      <p:sp>
        <p:nvSpPr>
          <p:cNvPr id="935" name="Google Shape;935;p109"/>
          <p:cNvSpPr txBox="1"/>
          <p:nvPr/>
        </p:nvSpPr>
        <p:spPr>
          <a:xfrm>
            <a:off x="7134375" y="4182800"/>
            <a:ext cx="11715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l" sz="1300">
                <a:solidFill>
                  <a:schemeClr val="dk1"/>
                </a:solidFill>
                <a:latin typeface="Lato"/>
                <a:ea typeface="Lato"/>
                <a:cs typeface="Lato"/>
                <a:sym typeface="Lato"/>
              </a:rPr>
              <a:t>Bernoulli verdeling</a:t>
            </a:r>
            <a:endParaRPr sz="1300">
              <a:solidFill>
                <a:schemeClr val="dk1"/>
              </a:solidFill>
              <a:latin typeface="Lato"/>
              <a:ea typeface="Lato"/>
              <a:cs typeface="Lato"/>
              <a:sym typeface="Lato"/>
            </a:endParaRPr>
          </a:p>
        </p:txBody>
      </p:sp>
      <p:cxnSp>
        <p:nvCxnSpPr>
          <p:cNvPr id="936" name="Google Shape;936;p109"/>
          <p:cNvCxnSpPr>
            <a:endCxn id="933" idx="2"/>
          </p:cNvCxnSpPr>
          <p:nvPr/>
        </p:nvCxnSpPr>
        <p:spPr>
          <a:xfrm>
            <a:off x="7705675" y="3905300"/>
            <a:ext cx="16200" cy="277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0" name="Shape 940"/>
        <p:cNvGrpSpPr/>
        <p:nvPr/>
      </p:nvGrpSpPr>
      <p:grpSpPr>
        <a:xfrm>
          <a:off x="0" y="0"/>
          <a:ext cx="0" cy="0"/>
          <a:chOff x="0" y="0"/>
          <a:chExt cx="0" cy="0"/>
        </a:xfrm>
      </p:grpSpPr>
      <p:sp>
        <p:nvSpPr>
          <p:cNvPr id="941" name="Google Shape;941;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Nieuwe voorspellingen maken</a:t>
            </a:r>
            <a:endParaRPr/>
          </a:p>
          <a:p>
            <a:pPr indent="0" lvl="0" marL="0" rtl="0" algn="l">
              <a:spcBef>
                <a:spcPts val="0"/>
              </a:spcBef>
              <a:spcAft>
                <a:spcPts val="0"/>
              </a:spcAft>
              <a:buNone/>
            </a:pPr>
            <a:r>
              <a:t/>
            </a:r>
            <a:endParaRPr/>
          </a:p>
        </p:txBody>
      </p:sp>
      <p:sp>
        <p:nvSpPr>
          <p:cNvPr id="942" name="Google Shape;942;p1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solidFill>
                  <a:schemeClr val="accent1"/>
                </a:solidFill>
              </a:rPr>
              <a:t>‹#›</a:t>
            </a:fld>
            <a:endParaRPr>
              <a:solidFill>
                <a:schemeClr val="accent1"/>
              </a:solidFill>
            </a:endParaRPr>
          </a:p>
        </p:txBody>
      </p:sp>
      <p:sp>
        <p:nvSpPr>
          <p:cNvPr id="943" name="Google Shape;943;p1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Doel: </a:t>
            </a:r>
            <a:endParaRPr/>
          </a:p>
          <a:p>
            <a:pPr indent="-311150" lvl="0" marL="457200" rtl="0" algn="l">
              <a:spcBef>
                <a:spcPts val="1600"/>
              </a:spcBef>
              <a:spcAft>
                <a:spcPts val="0"/>
              </a:spcAft>
              <a:buSzPts val="1300"/>
              <a:buAutoNum type="arabicPeriod"/>
            </a:pPr>
            <a:r>
              <a:rPr lang="nl"/>
              <a:t>Goede waardes afleiden van de latent variables gegeven de geobserveerde data</a:t>
            </a:r>
            <a:endParaRPr/>
          </a:p>
          <a:p>
            <a:pPr indent="-311150" lvl="0" marL="457200" rtl="0" algn="l">
              <a:spcBef>
                <a:spcPts val="0"/>
              </a:spcBef>
              <a:spcAft>
                <a:spcPts val="0"/>
              </a:spcAft>
              <a:buSzPts val="1300"/>
              <a:buAutoNum type="arabicPeriod"/>
            </a:pPr>
            <a:r>
              <a:rPr lang="nl"/>
              <a:t>Posterior distribution </a:t>
            </a:r>
            <a:r>
              <a:rPr i="1" lang="nl"/>
              <a:t>p(z|x)</a:t>
            </a:r>
            <a:r>
              <a:rPr lang="nl"/>
              <a:t> berekenen</a:t>
            </a:r>
            <a:endParaRPr/>
          </a:p>
          <a:p>
            <a:pPr indent="0" lvl="0" marL="0" rtl="0" algn="l">
              <a:spcBef>
                <a:spcPts val="1600"/>
              </a:spcBef>
              <a:spcAft>
                <a:spcPts val="0"/>
              </a:spcAft>
              <a:buNone/>
            </a:pPr>
            <a:br>
              <a:rPr lang="nl"/>
            </a:br>
            <a:r>
              <a:rPr lang="nl"/>
              <a:t>Bayes Theorem:</a:t>
            </a:r>
            <a:endParaRPr/>
          </a:p>
          <a:p>
            <a:pPr indent="457200" lvl="0" marL="457200" rtl="0" algn="l">
              <a:spcBef>
                <a:spcPts val="1600"/>
              </a:spcBef>
              <a:spcAft>
                <a:spcPts val="0"/>
              </a:spcAft>
              <a:buNone/>
            </a:pPr>
            <a:r>
              <a:rPr lang="nl"/>
              <a:t>p(z|x) = </a:t>
            </a:r>
            <a:r>
              <a:rPr lang="nl" u="sng"/>
              <a:t>p(x|z)p(z)</a:t>
            </a:r>
            <a:r>
              <a:rPr lang="nl"/>
              <a:t> = </a:t>
            </a:r>
            <a:r>
              <a:rPr lang="nl"/>
              <a:t>  </a:t>
            </a:r>
            <a:r>
              <a:rPr lang="nl" u="sng"/>
              <a:t>  </a:t>
            </a:r>
            <a:r>
              <a:rPr lang="nl" u="sng"/>
              <a:t>p(x|z)p(z)  </a:t>
            </a:r>
            <a:r>
              <a:rPr lang="nl" u="sng">
                <a:solidFill>
                  <a:srgbClr val="FFFFFF"/>
                </a:solidFill>
              </a:rPr>
              <a:t>.</a:t>
            </a:r>
            <a:br>
              <a:rPr lang="nl" u="sng"/>
            </a:br>
            <a:r>
              <a:rPr lang="nl"/>
              <a:t>                       	         p(x)           ∫p(x|z)p(z)dz</a:t>
            </a:r>
            <a:endParaRPr/>
          </a:p>
          <a:p>
            <a:pPr indent="0" lvl="0" marL="0" rtl="0" algn="l">
              <a:spcBef>
                <a:spcPts val="1600"/>
              </a:spcBef>
              <a:spcAft>
                <a:spcPts val="1600"/>
              </a:spcAft>
              <a:buNone/>
            </a:pPr>
            <a:r>
              <a:t/>
            </a:r>
            <a:endParaRPr/>
          </a:p>
        </p:txBody>
      </p:sp>
      <p:cxnSp>
        <p:nvCxnSpPr>
          <p:cNvPr id="944" name="Google Shape;944;p110"/>
          <p:cNvCxnSpPr/>
          <p:nvPr/>
        </p:nvCxnSpPr>
        <p:spPr>
          <a:xfrm flipH="1">
            <a:off x="4143450" y="4010025"/>
            <a:ext cx="942900" cy="209700"/>
          </a:xfrm>
          <a:prstGeom prst="straightConnector1">
            <a:avLst/>
          </a:prstGeom>
          <a:noFill/>
          <a:ln cap="flat" cmpd="sng" w="9525">
            <a:solidFill>
              <a:schemeClr val="dk2"/>
            </a:solidFill>
            <a:prstDash val="solid"/>
            <a:round/>
            <a:headEnd len="med" w="med" type="none"/>
            <a:tailEnd len="med" w="med" type="triangle"/>
          </a:ln>
        </p:spPr>
      </p:cxnSp>
      <p:sp>
        <p:nvSpPr>
          <p:cNvPr id="945" name="Google Shape;945;p110"/>
          <p:cNvSpPr txBox="1"/>
          <p:nvPr/>
        </p:nvSpPr>
        <p:spPr>
          <a:xfrm>
            <a:off x="5038725" y="3623075"/>
            <a:ext cx="2743200" cy="86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l" sz="1300">
                <a:solidFill>
                  <a:schemeClr val="dk1"/>
                </a:solidFill>
                <a:latin typeface="Lato"/>
                <a:ea typeface="Lato"/>
                <a:cs typeface="Lato"/>
                <a:sym typeface="Lato"/>
              </a:rPr>
              <a:t>Integraal kost exponentiële hoeveelheid tijd om te berekenen</a:t>
            </a:r>
            <a:endParaRPr sz="1300">
              <a:solidFill>
                <a:schemeClr val="dk1"/>
              </a:solidFill>
              <a:latin typeface="Lato"/>
              <a:ea typeface="Lato"/>
              <a:cs typeface="Lato"/>
              <a:sym typeface="Lato"/>
            </a:endParaRPr>
          </a:p>
        </p:txBody>
      </p:sp>
      <p:cxnSp>
        <p:nvCxnSpPr>
          <p:cNvPr id="946" name="Google Shape;946;p110"/>
          <p:cNvCxnSpPr/>
          <p:nvPr/>
        </p:nvCxnSpPr>
        <p:spPr>
          <a:xfrm flipH="1">
            <a:off x="4143450" y="4010025"/>
            <a:ext cx="942900" cy="209700"/>
          </a:xfrm>
          <a:prstGeom prst="straightConnector1">
            <a:avLst/>
          </a:prstGeom>
          <a:noFill/>
          <a:ln cap="flat" cmpd="sng" w="9525">
            <a:solidFill>
              <a:schemeClr val="dk2"/>
            </a:solidFill>
            <a:prstDash val="solid"/>
            <a:round/>
            <a:headEnd len="med" w="med" type="none"/>
            <a:tailEnd len="med" w="med" type="triangle"/>
          </a:ln>
        </p:spPr>
      </p:cxnSp>
      <p:sp>
        <p:nvSpPr>
          <p:cNvPr id="947" name="Google Shape;947;p110"/>
          <p:cNvSpPr txBox="1"/>
          <p:nvPr/>
        </p:nvSpPr>
        <p:spPr>
          <a:xfrm>
            <a:off x="892825" y="3847050"/>
            <a:ext cx="911700" cy="3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1100">
                <a:latin typeface="Lato"/>
                <a:ea typeface="Lato"/>
                <a:cs typeface="Lato"/>
                <a:sym typeface="Lato"/>
              </a:rPr>
              <a:t>Posterior</a:t>
            </a:r>
            <a:endParaRPr sz="1100">
              <a:latin typeface="Lato"/>
              <a:ea typeface="Lato"/>
              <a:cs typeface="Lato"/>
              <a:sym typeface="Lato"/>
            </a:endParaRPr>
          </a:p>
        </p:txBody>
      </p:sp>
      <p:sp>
        <p:nvSpPr>
          <p:cNvPr id="948" name="Google Shape;948;p110"/>
          <p:cNvSpPr/>
          <p:nvPr/>
        </p:nvSpPr>
        <p:spPr>
          <a:xfrm rot="5400000">
            <a:off x="2423224" y="3652949"/>
            <a:ext cx="109500" cy="3861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10"/>
          <p:cNvSpPr/>
          <p:nvPr/>
        </p:nvSpPr>
        <p:spPr>
          <a:xfrm rot="5400000">
            <a:off x="2787802" y="3729002"/>
            <a:ext cx="83100" cy="234000"/>
          </a:xfrm>
          <a:prstGeom prst="leftBrace">
            <a:avLst>
              <a:gd fmla="val 50000" name="adj1"/>
              <a:gd fmla="val 4825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10"/>
          <p:cNvSpPr/>
          <p:nvPr/>
        </p:nvSpPr>
        <p:spPr>
          <a:xfrm rot="-5387589">
            <a:off x="2553657" y="4304578"/>
            <a:ext cx="83101" cy="234000"/>
          </a:xfrm>
          <a:prstGeom prst="leftBrace">
            <a:avLst>
              <a:gd fmla="val 50000" name="adj1"/>
              <a:gd fmla="val 4825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10"/>
          <p:cNvSpPr/>
          <p:nvPr/>
        </p:nvSpPr>
        <p:spPr>
          <a:xfrm rot="12411">
            <a:off x="1604907" y="3900906"/>
            <a:ext cx="83101" cy="234000"/>
          </a:xfrm>
          <a:prstGeom prst="leftBrace">
            <a:avLst>
              <a:gd fmla="val 50000" name="adj1"/>
              <a:gd fmla="val 4825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10"/>
          <p:cNvSpPr txBox="1"/>
          <p:nvPr/>
        </p:nvSpPr>
        <p:spPr>
          <a:xfrm>
            <a:off x="2216925" y="4379875"/>
            <a:ext cx="911700" cy="3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1100">
                <a:latin typeface="Lato"/>
                <a:ea typeface="Lato"/>
                <a:cs typeface="Lato"/>
                <a:sym typeface="Lato"/>
              </a:rPr>
              <a:t>Evidence</a:t>
            </a:r>
            <a:endParaRPr sz="1100">
              <a:latin typeface="Lato"/>
              <a:ea typeface="Lato"/>
              <a:cs typeface="Lato"/>
              <a:sym typeface="Lato"/>
            </a:endParaRPr>
          </a:p>
        </p:txBody>
      </p:sp>
      <p:sp>
        <p:nvSpPr>
          <p:cNvPr id="953" name="Google Shape;953;p110"/>
          <p:cNvSpPr txBox="1"/>
          <p:nvPr/>
        </p:nvSpPr>
        <p:spPr>
          <a:xfrm>
            <a:off x="1960250" y="3505350"/>
            <a:ext cx="911700" cy="3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1100">
                <a:latin typeface="Lato"/>
                <a:ea typeface="Lato"/>
                <a:cs typeface="Lato"/>
                <a:sym typeface="Lato"/>
              </a:rPr>
              <a:t>Likelihood</a:t>
            </a:r>
            <a:endParaRPr sz="1100">
              <a:latin typeface="Lato"/>
              <a:ea typeface="Lato"/>
              <a:cs typeface="Lato"/>
              <a:sym typeface="Lato"/>
            </a:endParaRPr>
          </a:p>
        </p:txBody>
      </p:sp>
      <p:sp>
        <p:nvSpPr>
          <p:cNvPr id="954" name="Google Shape;954;p110"/>
          <p:cNvSpPr txBox="1"/>
          <p:nvPr/>
        </p:nvSpPr>
        <p:spPr>
          <a:xfrm>
            <a:off x="2671025" y="3505350"/>
            <a:ext cx="610200" cy="3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1100">
                <a:latin typeface="Lato"/>
                <a:ea typeface="Lato"/>
                <a:cs typeface="Lato"/>
                <a:sym typeface="Lato"/>
              </a:rPr>
              <a:t>Prior</a:t>
            </a:r>
            <a:endParaRPr sz="1100">
              <a:latin typeface="Lato"/>
              <a:ea typeface="Lato"/>
              <a:cs typeface="Lato"/>
              <a:sym typeface="Lato"/>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8" name="Shape 958"/>
        <p:cNvGrpSpPr/>
        <p:nvPr/>
      </p:nvGrpSpPr>
      <p:grpSpPr>
        <a:xfrm>
          <a:off x="0" y="0"/>
          <a:ext cx="0" cy="0"/>
          <a:chOff x="0" y="0"/>
          <a:chExt cx="0" cy="0"/>
        </a:xfrm>
      </p:grpSpPr>
      <p:sp>
        <p:nvSpPr>
          <p:cNvPr id="959" name="Google Shape;959;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Nieuwe voorspellingen maken</a:t>
            </a:r>
            <a:endParaRPr/>
          </a:p>
          <a:p>
            <a:pPr indent="0" lvl="0" marL="0" rtl="0" algn="l">
              <a:spcBef>
                <a:spcPts val="0"/>
              </a:spcBef>
              <a:spcAft>
                <a:spcPts val="0"/>
              </a:spcAft>
              <a:buNone/>
            </a:pPr>
            <a:r>
              <a:t/>
            </a:r>
            <a:endParaRPr/>
          </a:p>
        </p:txBody>
      </p:sp>
      <p:sp>
        <p:nvSpPr>
          <p:cNvPr id="960" name="Google Shape;960;p1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nl">
                <a:solidFill>
                  <a:schemeClr val="accent1"/>
                </a:solidFill>
              </a:rPr>
              <a:t>‹#›</a:t>
            </a:fld>
            <a:endParaRPr>
              <a:solidFill>
                <a:schemeClr val="accent1"/>
              </a:solidFill>
            </a:endParaRPr>
          </a:p>
        </p:txBody>
      </p:sp>
      <p:sp>
        <p:nvSpPr>
          <p:cNvPr id="961" name="Google Shape;961;p11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Doel: </a:t>
            </a:r>
            <a:endParaRPr/>
          </a:p>
          <a:p>
            <a:pPr indent="-311150" lvl="0" marL="457200" rtl="0" algn="l">
              <a:spcBef>
                <a:spcPts val="1600"/>
              </a:spcBef>
              <a:spcAft>
                <a:spcPts val="0"/>
              </a:spcAft>
              <a:buSzPts val="1300"/>
              <a:buAutoNum type="arabicPeriod"/>
            </a:pPr>
            <a:r>
              <a:rPr lang="nl"/>
              <a:t>Goede waardes afleiden van de latent variables gegeven de geobserveerde data</a:t>
            </a:r>
            <a:endParaRPr/>
          </a:p>
          <a:p>
            <a:pPr indent="-311150" lvl="0" marL="457200" rtl="0" algn="l">
              <a:spcBef>
                <a:spcPts val="0"/>
              </a:spcBef>
              <a:spcAft>
                <a:spcPts val="0"/>
              </a:spcAft>
              <a:buSzPts val="1300"/>
              <a:buAutoNum type="arabicPeriod"/>
            </a:pPr>
            <a:r>
              <a:rPr lang="nl"/>
              <a:t>Posterior distribution </a:t>
            </a:r>
            <a:r>
              <a:rPr i="1" lang="nl"/>
              <a:t>p(z|x)</a:t>
            </a:r>
            <a:r>
              <a:rPr lang="nl"/>
              <a:t> berekenen</a:t>
            </a:r>
            <a:endParaRPr/>
          </a:p>
          <a:p>
            <a:pPr indent="0" lvl="0" marL="0" rtl="0" algn="l">
              <a:spcBef>
                <a:spcPts val="1600"/>
              </a:spcBef>
              <a:spcAft>
                <a:spcPts val="0"/>
              </a:spcAft>
              <a:buNone/>
            </a:pPr>
            <a:br>
              <a:rPr lang="nl"/>
            </a:br>
            <a:r>
              <a:rPr lang="nl"/>
              <a:t>Bayes Theorem:</a:t>
            </a:r>
            <a:endParaRPr/>
          </a:p>
          <a:p>
            <a:pPr indent="457200" lvl="0" marL="457200" rtl="0" algn="l">
              <a:spcBef>
                <a:spcPts val="1600"/>
              </a:spcBef>
              <a:spcAft>
                <a:spcPts val="0"/>
              </a:spcAft>
              <a:buNone/>
            </a:pPr>
            <a:r>
              <a:rPr lang="nl"/>
              <a:t>p(z|x) = </a:t>
            </a:r>
            <a:r>
              <a:rPr lang="nl" u="sng"/>
              <a:t>p(x|z)p(z)</a:t>
            </a:r>
            <a:r>
              <a:rPr lang="nl"/>
              <a:t> =   </a:t>
            </a:r>
            <a:r>
              <a:rPr lang="nl" u="sng"/>
              <a:t>  p(x|z)p(z)  </a:t>
            </a:r>
            <a:r>
              <a:rPr lang="nl" u="sng">
                <a:solidFill>
                  <a:srgbClr val="FFFFFF"/>
                </a:solidFill>
              </a:rPr>
              <a:t>.</a:t>
            </a:r>
            <a:br>
              <a:rPr lang="nl" u="sng"/>
            </a:br>
            <a:r>
              <a:rPr lang="nl"/>
              <a:t>                       	         p(x)           ∫p(x|z)p(z)dz</a:t>
            </a:r>
            <a:endParaRPr/>
          </a:p>
          <a:p>
            <a:pPr indent="0" lvl="0" marL="0" rtl="0" algn="l">
              <a:spcBef>
                <a:spcPts val="1600"/>
              </a:spcBef>
              <a:spcAft>
                <a:spcPts val="1600"/>
              </a:spcAft>
              <a:buNone/>
            </a:pPr>
            <a:r>
              <a:t/>
            </a:r>
            <a:endParaRPr/>
          </a:p>
        </p:txBody>
      </p:sp>
      <p:cxnSp>
        <p:nvCxnSpPr>
          <p:cNvPr id="962" name="Google Shape;962;p111"/>
          <p:cNvCxnSpPr/>
          <p:nvPr/>
        </p:nvCxnSpPr>
        <p:spPr>
          <a:xfrm flipH="1">
            <a:off x="4143450" y="4010025"/>
            <a:ext cx="942900" cy="209700"/>
          </a:xfrm>
          <a:prstGeom prst="straightConnector1">
            <a:avLst/>
          </a:prstGeom>
          <a:noFill/>
          <a:ln cap="flat" cmpd="sng" w="9525">
            <a:solidFill>
              <a:schemeClr val="dk2"/>
            </a:solidFill>
            <a:prstDash val="solid"/>
            <a:round/>
            <a:headEnd len="med" w="med" type="none"/>
            <a:tailEnd len="med" w="med" type="triangle"/>
          </a:ln>
        </p:spPr>
      </p:cxnSp>
      <p:sp>
        <p:nvSpPr>
          <p:cNvPr id="963" name="Google Shape;963;p111"/>
          <p:cNvSpPr txBox="1"/>
          <p:nvPr/>
        </p:nvSpPr>
        <p:spPr>
          <a:xfrm>
            <a:off x="5038725" y="3623075"/>
            <a:ext cx="2743200" cy="86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l" sz="1300">
                <a:solidFill>
                  <a:schemeClr val="dk1"/>
                </a:solidFill>
                <a:latin typeface="Lato"/>
                <a:ea typeface="Lato"/>
                <a:cs typeface="Lato"/>
                <a:sym typeface="Lato"/>
              </a:rPr>
              <a:t>Integraal kost exponentiële hoeveelheid tijd om te berekenen</a:t>
            </a:r>
            <a:endParaRPr sz="1300">
              <a:solidFill>
                <a:schemeClr val="dk1"/>
              </a:solidFill>
              <a:latin typeface="Lato"/>
              <a:ea typeface="Lato"/>
              <a:cs typeface="Lato"/>
              <a:sym typeface="Lato"/>
            </a:endParaRPr>
          </a:p>
        </p:txBody>
      </p:sp>
      <p:sp>
        <p:nvSpPr>
          <p:cNvPr id="964" name="Google Shape;964;p111"/>
          <p:cNvSpPr txBox="1"/>
          <p:nvPr/>
        </p:nvSpPr>
        <p:spPr>
          <a:xfrm>
            <a:off x="5052025" y="3063875"/>
            <a:ext cx="4793100" cy="5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a:solidFill>
                  <a:schemeClr val="accent3"/>
                </a:solidFill>
                <a:latin typeface="Lato"/>
                <a:ea typeface="Lato"/>
                <a:cs typeface="Lato"/>
                <a:sym typeface="Lato"/>
              </a:rPr>
              <a:t>Benadering!</a:t>
            </a:r>
            <a:endParaRPr>
              <a:solidFill>
                <a:schemeClr val="accent3"/>
              </a:solidFill>
              <a:latin typeface="Lato"/>
              <a:ea typeface="Lato"/>
              <a:cs typeface="Lato"/>
              <a:sym typeface="Lato"/>
            </a:endParaRPr>
          </a:p>
        </p:txBody>
      </p:sp>
      <p:sp>
        <p:nvSpPr>
          <p:cNvPr id="965" name="Google Shape;965;p111"/>
          <p:cNvSpPr txBox="1"/>
          <p:nvPr/>
        </p:nvSpPr>
        <p:spPr>
          <a:xfrm>
            <a:off x="892825" y="3847050"/>
            <a:ext cx="911700" cy="3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1100">
                <a:latin typeface="Lato"/>
                <a:ea typeface="Lato"/>
                <a:cs typeface="Lato"/>
                <a:sym typeface="Lato"/>
              </a:rPr>
              <a:t>Posterior</a:t>
            </a:r>
            <a:endParaRPr sz="1100">
              <a:latin typeface="Lato"/>
              <a:ea typeface="Lato"/>
              <a:cs typeface="Lato"/>
              <a:sym typeface="Lato"/>
            </a:endParaRPr>
          </a:p>
        </p:txBody>
      </p:sp>
      <p:sp>
        <p:nvSpPr>
          <p:cNvPr id="966" name="Google Shape;966;p111"/>
          <p:cNvSpPr/>
          <p:nvPr/>
        </p:nvSpPr>
        <p:spPr>
          <a:xfrm rot="5400000">
            <a:off x="2423224" y="3652949"/>
            <a:ext cx="109500" cy="3861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11"/>
          <p:cNvSpPr/>
          <p:nvPr/>
        </p:nvSpPr>
        <p:spPr>
          <a:xfrm rot="5400000">
            <a:off x="2787802" y="3729002"/>
            <a:ext cx="83100" cy="234000"/>
          </a:xfrm>
          <a:prstGeom prst="leftBrace">
            <a:avLst>
              <a:gd fmla="val 50000" name="adj1"/>
              <a:gd fmla="val 4825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11"/>
          <p:cNvSpPr/>
          <p:nvPr/>
        </p:nvSpPr>
        <p:spPr>
          <a:xfrm rot="-5387589">
            <a:off x="2553657" y="4304578"/>
            <a:ext cx="83101" cy="234000"/>
          </a:xfrm>
          <a:prstGeom prst="leftBrace">
            <a:avLst>
              <a:gd fmla="val 50000" name="adj1"/>
              <a:gd fmla="val 4825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11"/>
          <p:cNvSpPr/>
          <p:nvPr/>
        </p:nvSpPr>
        <p:spPr>
          <a:xfrm rot="12411">
            <a:off x="1604907" y="3900906"/>
            <a:ext cx="83101" cy="234000"/>
          </a:xfrm>
          <a:prstGeom prst="leftBrace">
            <a:avLst>
              <a:gd fmla="val 50000" name="adj1"/>
              <a:gd fmla="val 4825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11"/>
          <p:cNvSpPr txBox="1"/>
          <p:nvPr/>
        </p:nvSpPr>
        <p:spPr>
          <a:xfrm>
            <a:off x="2216925" y="4379875"/>
            <a:ext cx="911700" cy="3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1100">
                <a:latin typeface="Lato"/>
                <a:ea typeface="Lato"/>
                <a:cs typeface="Lato"/>
                <a:sym typeface="Lato"/>
              </a:rPr>
              <a:t>Evidence</a:t>
            </a:r>
            <a:endParaRPr sz="1100">
              <a:latin typeface="Lato"/>
              <a:ea typeface="Lato"/>
              <a:cs typeface="Lato"/>
              <a:sym typeface="Lato"/>
            </a:endParaRPr>
          </a:p>
        </p:txBody>
      </p:sp>
      <p:sp>
        <p:nvSpPr>
          <p:cNvPr id="971" name="Google Shape;971;p111"/>
          <p:cNvSpPr txBox="1"/>
          <p:nvPr/>
        </p:nvSpPr>
        <p:spPr>
          <a:xfrm>
            <a:off x="1960250" y="3505350"/>
            <a:ext cx="911700" cy="3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1100">
                <a:latin typeface="Lato"/>
                <a:ea typeface="Lato"/>
                <a:cs typeface="Lato"/>
                <a:sym typeface="Lato"/>
              </a:rPr>
              <a:t>Likelihood</a:t>
            </a:r>
            <a:endParaRPr sz="1100">
              <a:latin typeface="Lato"/>
              <a:ea typeface="Lato"/>
              <a:cs typeface="Lato"/>
              <a:sym typeface="Lato"/>
            </a:endParaRPr>
          </a:p>
        </p:txBody>
      </p:sp>
      <p:sp>
        <p:nvSpPr>
          <p:cNvPr id="972" name="Google Shape;972;p111"/>
          <p:cNvSpPr txBox="1"/>
          <p:nvPr/>
        </p:nvSpPr>
        <p:spPr>
          <a:xfrm>
            <a:off x="2671025" y="3505350"/>
            <a:ext cx="610200" cy="3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1100">
                <a:latin typeface="Lato"/>
                <a:ea typeface="Lato"/>
                <a:cs typeface="Lato"/>
                <a:sym typeface="Lato"/>
              </a:rPr>
              <a:t>Prior</a:t>
            </a:r>
            <a:endParaRPr sz="1100">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